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6" r:id="rId3"/>
    <p:sldId id="267" r:id="rId4"/>
    <p:sldId id="270" r:id="rId5"/>
    <p:sldId id="271" r:id="rId6"/>
    <p:sldId id="268" r:id="rId7"/>
    <p:sldId id="281" r:id="rId8"/>
    <p:sldId id="269" r:id="rId9"/>
    <p:sldId id="278" r:id="rId10"/>
    <p:sldId id="279" r:id="rId11"/>
    <p:sldId id="272" r:id="rId12"/>
    <p:sldId id="273" r:id="rId13"/>
    <p:sldId id="274" r:id="rId14"/>
    <p:sldId id="275" r:id="rId15"/>
    <p:sldId id="276" r:id="rId16"/>
    <p:sldId id="265" r:id="rId17"/>
    <p:sldId id="282" r:id="rId18"/>
    <p:sldId id="284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1" y="-43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0CE2-6164-41E7-A4CF-D6FC020FB38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485F-4899-424E-91D2-590890827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96FF96-C3E8-41FB-A157-6994FEF91C97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D6B5A4-F263-415D-BC41-EDFE3FD5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8064896" cy="33843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Заходи </a:t>
            </a:r>
            <a:r>
              <a:rPr lang="uk-UA" dirty="0"/>
              <a:t>ЩОДО ЗАБЕЗПЕЧЕННЯ УКРИТТЯ УЧАСНИКІВ ОСВІТНЬОГО </a:t>
            </a:r>
            <a:r>
              <a:rPr lang="uk-UA" dirty="0" smtClean="0"/>
              <a:t>ПРОЦЕСУ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5" y="764704"/>
            <a:ext cx="14247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475656" y="260648"/>
            <a:ext cx="6264696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/>
            <a:r>
              <a:rPr lang="uk-UA" sz="2000" dirty="0"/>
              <a:t>Департамент цивільного захисту та оборонної роботи Кременчуцької міської ради 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86033" y="4373030"/>
            <a:ext cx="2539036" cy="1009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710952"/>
          </a:xfrm>
        </p:spPr>
        <p:txBody>
          <a:bodyPr>
            <a:normAutofit/>
          </a:bodyPr>
          <a:lstStyle/>
          <a:p>
            <a:r>
              <a:rPr lang="uk-UA" sz="3600" dirty="0"/>
              <a:t>Вимоги до найпростіших укриттів:</a:t>
            </a: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326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ДБН</a:t>
            </a:r>
            <a:r>
              <a:rPr lang="uk-UA" sz="2000" b="1" i="1" dirty="0" smtClean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В.2.2-5-97</a:t>
            </a:r>
            <a:r>
              <a:rPr lang="uk-UA" sz="2000" b="1" i="1" dirty="0"/>
              <a:t> </a:t>
            </a:r>
            <a:r>
              <a:rPr lang="uk-UA" sz="2000" b="1" i="1" dirty="0" smtClean="0"/>
              <a:t>«</a:t>
            </a: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Будинки</a:t>
            </a:r>
            <a:r>
              <a:rPr lang="uk-UA" sz="2000" b="1" i="1" dirty="0" smtClean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споруди.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Захисні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споруди</a:t>
            </a:r>
            <a:r>
              <a:rPr lang="uk-UA" sz="2000" b="1" i="1" dirty="0"/>
              <a:t> </a:t>
            </a: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цивільного захисту»</a:t>
            </a: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01789" y="1628800"/>
            <a:ext cx="5040560" cy="3455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біля вхідних </a:t>
            </a:r>
            <a:r>
              <a:rPr lang="uk-UA" sz="2000" dirty="0"/>
              <a:t>дверей до споруди </a:t>
            </a:r>
            <a:r>
              <a:rPr lang="uk-UA" sz="2000" dirty="0" smtClean="0"/>
              <a:t>(найпростішого </a:t>
            </a:r>
            <a:r>
              <a:rPr lang="uk-UA" sz="2000" dirty="0"/>
              <a:t>укриття) має вивішуватися табличка розміром 50 х 60 см з написом «Місце для УКРИТТЯ</a:t>
            </a:r>
            <a:r>
              <a:rPr lang="uk-UA" sz="2000" dirty="0" smtClean="0"/>
              <a:t>», на ній </a:t>
            </a:r>
            <a:r>
              <a:rPr lang="uk-UA" sz="2000" dirty="0"/>
              <a:t>необхідно зазначати адресу місця розташування споруди, її балансоутримувача, адресу і місце зберігання </a:t>
            </a:r>
            <a:r>
              <a:rPr lang="uk-UA" sz="2000" dirty="0" smtClean="0"/>
              <a:t>ключів</a:t>
            </a:r>
          </a:p>
          <a:p>
            <a:endParaRPr lang="uk-UA" sz="1800" dirty="0"/>
          </a:p>
          <a:p>
            <a:r>
              <a:rPr lang="uk-UA" sz="2000" dirty="0" smtClean="0"/>
              <a:t>покажчики руху до укриття</a:t>
            </a:r>
            <a:endParaRPr lang="ru-RU" sz="2000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821712" y="4595961"/>
            <a:ext cx="2071688" cy="617541"/>
          </a:xfrm>
          <a:custGeom>
            <a:avLst/>
            <a:gdLst>
              <a:gd name="T0" fmla="+- 0 7206 7206"/>
              <a:gd name="T1" fmla="*/ T0 w 3263"/>
              <a:gd name="T2" fmla="+- 0 1083 1083"/>
              <a:gd name="T3" fmla="*/ 1083 h 973"/>
              <a:gd name="T4" fmla="+- 0 9653 7206"/>
              <a:gd name="T5" fmla="*/ T4 w 3263"/>
              <a:gd name="T6" fmla="+- 0 1083 1083"/>
              <a:gd name="T7" fmla="*/ 1083 h 973"/>
              <a:gd name="T8" fmla="+- 0 10469 7206"/>
              <a:gd name="T9" fmla="*/ T8 w 3263"/>
              <a:gd name="T10" fmla="+- 0 1569 1083"/>
              <a:gd name="T11" fmla="*/ 1569 h 973"/>
              <a:gd name="T12" fmla="+- 0 9653 7206"/>
              <a:gd name="T13" fmla="*/ T12 w 3263"/>
              <a:gd name="T14" fmla="+- 0 2056 1083"/>
              <a:gd name="T15" fmla="*/ 2056 h 973"/>
              <a:gd name="T16" fmla="+- 0 7206 7206"/>
              <a:gd name="T17" fmla="*/ T16 w 3263"/>
              <a:gd name="T18" fmla="+- 0 2056 1083"/>
              <a:gd name="T19" fmla="*/ 2056 h 973"/>
              <a:gd name="T20" fmla="+- 0 7206 7206"/>
              <a:gd name="T21" fmla="*/ T20 w 3263"/>
              <a:gd name="T22" fmla="+- 0 1083 1083"/>
              <a:gd name="T23" fmla="*/ 1083 h 9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3263" h="973">
                <a:moveTo>
                  <a:pt x="0" y="0"/>
                </a:moveTo>
                <a:lnTo>
                  <a:pt x="2447" y="0"/>
                </a:lnTo>
                <a:lnTo>
                  <a:pt x="3263" y="486"/>
                </a:lnTo>
                <a:lnTo>
                  <a:pt x="2447" y="973"/>
                </a:lnTo>
                <a:lnTo>
                  <a:pt x="0" y="97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3301" y="4644172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Місце для </a:t>
            </a:r>
            <a:r>
              <a:rPr lang="uk-UA" sz="1400" b="1" dirty="0" smtClean="0">
                <a:solidFill>
                  <a:schemeClr val="bg1"/>
                </a:solidFill>
              </a:rPr>
              <a:t>УКРИТТЯ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100 </a:t>
            </a:r>
            <a:r>
              <a:rPr lang="uk-UA" sz="1400" b="1" dirty="0" smtClean="0">
                <a:solidFill>
                  <a:schemeClr val="bg1"/>
                </a:solidFill>
              </a:rPr>
              <a:t>м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3" y="1628800"/>
            <a:ext cx="3216275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59632" y="3801740"/>
            <a:ext cx="2088232" cy="45719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514" y="3861048"/>
            <a:ext cx="2088232" cy="45719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565003"/>
          </a:xfrm>
        </p:spPr>
        <p:txBody>
          <a:bodyPr>
            <a:noAutofit/>
          </a:bodyPr>
          <a:lstStyle/>
          <a:p>
            <a:pPr lvl="0"/>
            <a:r>
              <a:rPr lang="uk-UA" sz="2000" dirty="0"/>
              <a:t>місцями для сидіння (лежання</a:t>
            </a:r>
            <a:r>
              <a:rPr lang="uk-UA" sz="2000" dirty="0" smtClean="0"/>
              <a:t>);</a:t>
            </a: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5232" y="1412776"/>
            <a:ext cx="7653536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uk-UA" sz="1600" dirty="0" smtClean="0"/>
              <a:t>Відповідно до наказу </a:t>
            </a:r>
            <a:r>
              <a:rPr lang="uk-UA" sz="1600" dirty="0"/>
              <a:t>МВС від </a:t>
            </a:r>
            <a:r>
              <a:rPr lang="uk-UA" sz="1600" dirty="0" smtClean="0"/>
              <a:t>09.07.2018 № 579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9776"/>
            <a:ext cx="7776864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effectLst/>
              </a:rPr>
              <a:t>Найпростіші укриття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мають бути забезпечені</a:t>
            </a:r>
            <a:endParaRPr lang="ru-RU" dirty="0"/>
          </a:p>
        </p:txBody>
      </p:sp>
      <p:pic>
        <p:nvPicPr>
          <p:cNvPr id="10" name="image4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4797152"/>
            <a:ext cx="2160240" cy="1800200"/>
          </a:xfrm>
          <a:prstGeom prst="rect">
            <a:avLst/>
          </a:prstGeom>
        </p:spPr>
      </p:pic>
      <p:pic>
        <p:nvPicPr>
          <p:cNvPr id="11" name="image3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2348880"/>
            <a:ext cx="2774858" cy="1656184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78321" y="4005064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санвузлами або виносними баками для нечистот, що щільно закриваються (для неканалізованих приміщень);</a:t>
            </a:r>
            <a:endParaRPr lang="ru-RU" sz="2000" dirty="0"/>
          </a:p>
        </p:txBody>
      </p:sp>
      <p:pic>
        <p:nvPicPr>
          <p:cNvPr id="13" name="image2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24" y="4797152"/>
            <a:ext cx="2376264" cy="1800200"/>
          </a:xfrm>
          <a:prstGeom prst="rect">
            <a:avLst/>
          </a:prstGeom>
        </p:spPr>
      </p:pic>
      <p:pic>
        <p:nvPicPr>
          <p:cNvPr id="14" name="image36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24" y="2348880"/>
            <a:ext cx="28083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936104"/>
          </a:xfrm>
        </p:spPr>
        <p:txBody>
          <a:bodyPr>
            <a:normAutofit/>
          </a:bodyPr>
          <a:lstStyle/>
          <a:p>
            <a:pPr lvl="0"/>
            <a:r>
              <a:rPr lang="uk-UA" sz="2000" dirty="0"/>
              <a:t>ємностями з питною та технічною водою (за відсутності централізованого водопостачання</a:t>
            </a:r>
            <a:r>
              <a:rPr lang="uk-UA" sz="2000" dirty="0" smtClean="0"/>
              <a:t>);</a:t>
            </a: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5232" y="1412776"/>
            <a:ext cx="7653536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uk-UA" sz="1600" dirty="0" smtClean="0"/>
              <a:t>Відповідно до наказу </a:t>
            </a:r>
            <a:r>
              <a:rPr lang="uk-UA" sz="1600" dirty="0"/>
              <a:t>МВС від </a:t>
            </a:r>
            <a:r>
              <a:rPr lang="uk-UA" sz="1600" dirty="0" smtClean="0"/>
              <a:t>09.07.2018 № 579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269776"/>
            <a:ext cx="7776864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effectLst/>
              </a:rPr>
              <a:t>Найпростіші укриття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мають бути забезпечені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24" y="5085184"/>
            <a:ext cx="8229600" cy="6840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контейнерами для зберігання продуктів харчування;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" name="image4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1800200" cy="2088232"/>
          </a:xfrm>
          <a:prstGeom prst="rect">
            <a:avLst/>
          </a:prstGeom>
        </p:spPr>
      </p:pic>
      <p:pic>
        <p:nvPicPr>
          <p:cNvPr id="11" name="image4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19442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11535" y="1916833"/>
            <a:ext cx="8229600" cy="792087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резервним штучним освітленням (електричними та гасовими ліхтарями тощо);</a:t>
            </a:r>
            <a:endParaRPr lang="ru-RU" sz="20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5232" y="1412776"/>
            <a:ext cx="7653536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uk-UA" sz="1600" dirty="0" smtClean="0"/>
              <a:t>Відповідно до наказу </a:t>
            </a:r>
            <a:r>
              <a:rPr lang="uk-UA" sz="1600" dirty="0"/>
              <a:t>МВС від </a:t>
            </a:r>
            <a:r>
              <a:rPr lang="uk-UA" sz="1600" dirty="0" smtClean="0"/>
              <a:t>09.07.2018 № 579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269776"/>
            <a:ext cx="7776864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effectLst/>
              </a:rPr>
              <a:t>Найпростіші укриття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мають бути забезпечені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1535" y="5229200"/>
            <a:ext cx="8229600" cy="54006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первинними засобами пожежогасіння;</a:t>
            </a:r>
            <a:endParaRPr lang="ru-RU" sz="2000" dirty="0" smtClean="0"/>
          </a:p>
        </p:txBody>
      </p:sp>
      <p:pic>
        <p:nvPicPr>
          <p:cNvPr id="10" name="image4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2829848"/>
            <a:ext cx="1440160" cy="2088232"/>
          </a:xfrm>
          <a:prstGeom prst="rect">
            <a:avLst/>
          </a:prstGeom>
        </p:spPr>
      </p:pic>
      <p:pic>
        <p:nvPicPr>
          <p:cNvPr id="11" name="image4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2829848"/>
            <a:ext cx="110339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33942" y="5085184"/>
            <a:ext cx="8229600" cy="1082303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засобами зв'язку та оповіщення (телефоном, радіостанцією, радіоприймачем);</a:t>
            </a:r>
            <a:endParaRPr lang="ru-RU" sz="20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5232" y="1412776"/>
            <a:ext cx="7653536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uk-UA" sz="1600" dirty="0" smtClean="0"/>
              <a:t>Відповідно до наказу </a:t>
            </a:r>
            <a:r>
              <a:rPr lang="uk-UA" sz="1600" dirty="0"/>
              <a:t>МВС від </a:t>
            </a:r>
            <a:r>
              <a:rPr lang="uk-UA" sz="1600" dirty="0" smtClean="0"/>
              <a:t>09.07.2018 № 579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9776"/>
            <a:ext cx="7776864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effectLst/>
              </a:rPr>
              <a:t>Найпростіші укриття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мають бути забезпечені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772817"/>
            <a:ext cx="8229600" cy="504055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засобами надання медичної допомоги;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90542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2348880"/>
            <a:ext cx="1800199" cy="2232248"/>
          </a:xfrm>
          <a:prstGeom prst="rect">
            <a:avLst/>
          </a:prstGeom>
        </p:spPr>
      </p:pic>
      <p:pic>
        <p:nvPicPr>
          <p:cNvPr id="10" name="image3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2359562"/>
            <a:ext cx="2386608" cy="22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48193" y="1810836"/>
            <a:ext cx="8472279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шанцевим інструментом </a:t>
            </a:r>
            <a:r>
              <a:rPr lang="uk-UA" sz="2000" dirty="0"/>
              <a:t>(лопатами штиковими та совковими, ломами, сокирами, пилками-ножівками по дереву, по </a:t>
            </a:r>
            <a:r>
              <a:rPr lang="uk-UA" sz="2000" dirty="0" smtClean="0"/>
              <a:t>металу, молотками та будівельними шлямбурами </a:t>
            </a:r>
            <a:r>
              <a:rPr lang="uk-UA" sz="2000" dirty="0"/>
              <a:t>для </a:t>
            </a:r>
            <a:r>
              <a:rPr lang="uk-UA" sz="2000" dirty="0" smtClean="0"/>
              <a:t>пробивання отворів,  тощо)</a:t>
            </a: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5232" y="1412776"/>
            <a:ext cx="7653536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uk-UA" sz="1600" dirty="0" smtClean="0"/>
              <a:t>Відповідно до наказу </a:t>
            </a:r>
            <a:r>
              <a:rPr lang="uk-UA" sz="1600" dirty="0"/>
              <a:t>МВС від </a:t>
            </a:r>
            <a:r>
              <a:rPr lang="uk-UA" sz="1600" dirty="0" smtClean="0"/>
              <a:t>09.07.2018 № 579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9776"/>
            <a:ext cx="7776864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effectLst/>
              </a:rPr>
              <a:t>Найпростіші укриття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мають бути забезпечені</a:t>
            </a:r>
            <a:endParaRPr lang="ru-RU" dirty="0"/>
          </a:p>
        </p:txBody>
      </p:sp>
      <p:pic>
        <p:nvPicPr>
          <p:cNvPr id="7" name="image3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996952"/>
            <a:ext cx="5616624" cy="345638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98" y="3002877"/>
            <a:ext cx="22638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01" y="4144352"/>
            <a:ext cx="2250755" cy="10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64" y="5276126"/>
            <a:ext cx="2264592" cy="115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268760"/>
            <a:ext cx="8928992" cy="54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Порядок укриття в захисних спорудах та правила</a:t>
            </a:r>
            <a:r>
              <a:rPr lang="ru-RU" sz="3200" dirty="0" smtClean="0"/>
              <a:t> </a:t>
            </a:r>
            <a:r>
              <a:rPr lang="uk-UA" sz="3200" dirty="0" smtClean="0"/>
              <a:t>перебування</a:t>
            </a:r>
            <a:r>
              <a:rPr lang="ru-RU" sz="3200" dirty="0" smtClean="0"/>
              <a:t> в них: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7081"/>
            <a:ext cx="8712968" cy="13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3" y="1412776"/>
            <a:ext cx="8641537" cy="139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" y="3131729"/>
            <a:ext cx="8748000" cy="136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4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68760"/>
            <a:ext cx="8928992" cy="54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Порядок укриття в захисних спорудах та правила</a:t>
            </a:r>
            <a:r>
              <a:rPr lang="ru-RU" sz="3200" dirty="0" smtClean="0"/>
              <a:t> </a:t>
            </a:r>
            <a:r>
              <a:rPr lang="uk-UA" sz="3200" dirty="0" smtClean="0"/>
              <a:t>перебування</a:t>
            </a:r>
            <a:r>
              <a:rPr lang="ru-RU" sz="3200" dirty="0" smtClean="0"/>
              <a:t> в них:</a:t>
            </a:r>
            <a:endParaRPr lang="ru-RU" sz="3200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6" y="3218248"/>
            <a:ext cx="8820000" cy="136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6" y="4849069"/>
            <a:ext cx="8820000" cy="137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5" y="1502303"/>
            <a:ext cx="8820000" cy="13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68760"/>
            <a:ext cx="8928992" cy="54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Порядок укриття в захисних спорудах та правила</a:t>
            </a:r>
            <a:r>
              <a:rPr lang="ru-RU" sz="3200" dirty="0" smtClean="0"/>
              <a:t> </a:t>
            </a:r>
            <a:r>
              <a:rPr lang="uk-UA" sz="3200" dirty="0" smtClean="0"/>
              <a:t>перебування</a:t>
            </a:r>
            <a:r>
              <a:rPr lang="ru-RU" sz="3200" dirty="0" smtClean="0"/>
              <a:t> в них: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6" y="3183723"/>
            <a:ext cx="8820000" cy="133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6" y="4954184"/>
            <a:ext cx="8820000" cy="13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1519552"/>
            <a:ext cx="8820000" cy="137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1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097" y="1280571"/>
            <a:ext cx="8928992" cy="54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Порядок укриття в захисних спорудах та правила</a:t>
            </a:r>
            <a:r>
              <a:rPr lang="ru-RU" sz="3200" dirty="0" smtClean="0"/>
              <a:t> </a:t>
            </a:r>
            <a:r>
              <a:rPr lang="uk-UA" sz="3200" dirty="0" smtClean="0"/>
              <a:t>перебування</a:t>
            </a:r>
            <a:r>
              <a:rPr lang="ru-RU" sz="3200" dirty="0" smtClean="0"/>
              <a:t> в них:</a:t>
            </a:r>
            <a:endParaRPr lang="ru-RU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6" y="5085184"/>
            <a:ext cx="8820000" cy="13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0" y="3370008"/>
            <a:ext cx="8820000" cy="13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0" y="1628800"/>
            <a:ext cx="8820000" cy="137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357" y="1412776"/>
            <a:ext cx="8229600" cy="64807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600" dirty="0" smtClean="0"/>
              <a:t>1. Типи укриттів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effectLst/>
              </a:rPr>
              <a:t>Питання для розгляду: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2276872"/>
            <a:ext cx="822960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uk-UA" sz="3600" dirty="0" smtClean="0"/>
              <a:t>2. Порядок перевірки готовності укриттів та вимоги до їх обладнання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9494" y="3710185"/>
            <a:ext cx="822960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uk-UA" sz="3600" dirty="0" smtClean="0"/>
              <a:t>3. Порядок укриття учасників освітнього процесу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91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>
            <a:noAutofit/>
          </a:bodyPr>
          <a:lstStyle/>
          <a:p>
            <a:r>
              <a:rPr lang="uk-UA" sz="2600" dirty="0" smtClean="0"/>
              <a:t>Перелік основних нормативно-правових документів з питань облаштування та утримання захисних споруд в навчальних закладах: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44416"/>
          </a:xfrm>
        </p:spPr>
        <p:txBody>
          <a:bodyPr>
            <a:normAutofit/>
          </a:bodyPr>
          <a:lstStyle/>
          <a:p>
            <a:r>
              <a:rPr lang="uk-UA" sz="2000" dirty="0"/>
              <a:t>Постанова КМУ від 10.03.2017 № 138 «Деякі питання використання захисних споруд цивільного захисту» (зі змінами)</a:t>
            </a:r>
            <a:endParaRPr lang="ru-RU" sz="2000" dirty="0"/>
          </a:p>
          <a:p>
            <a:pPr lvl="0"/>
            <a:r>
              <a:rPr lang="uk-UA" sz="2000" dirty="0"/>
              <a:t>ДБН В.2.2-5-97 «Будинки і споруди. Захисні споруди цивільного захисту»</a:t>
            </a:r>
          </a:p>
          <a:p>
            <a:r>
              <a:rPr lang="uk-UA" sz="2000" dirty="0" smtClean="0"/>
              <a:t>Наказ </a:t>
            </a:r>
            <a:r>
              <a:rPr lang="uk-UA" sz="2000" dirty="0" smtClean="0"/>
              <a:t>МВС </a:t>
            </a:r>
            <a:r>
              <a:rPr lang="uk-UA" sz="2000" dirty="0"/>
              <a:t>від 09.07.2018 № 579 «Про затвердження вимог з питань використання та обліку фонду </a:t>
            </a:r>
            <a:r>
              <a:rPr lang="uk-UA" sz="2000" dirty="0" smtClean="0"/>
              <a:t>захисних </a:t>
            </a:r>
            <a:r>
              <a:rPr lang="uk-UA" sz="2000" dirty="0"/>
              <a:t>споруд цивільного захисту</a:t>
            </a:r>
            <a:r>
              <a:rPr lang="uk-UA" sz="2000" dirty="0" smtClean="0"/>
              <a:t>»</a:t>
            </a:r>
          </a:p>
          <a:p>
            <a:r>
              <a:rPr lang="ru-RU" sz="2000" dirty="0"/>
              <a:t>Лист ДСНС </a:t>
            </a:r>
            <a:r>
              <a:rPr lang="uk-UA" sz="2000" dirty="0" smtClean="0"/>
              <a:t>від 14.06.2022 № 03-1870/162-2  «Про організацію укриття працівників та дітей у закладах освіти»</a:t>
            </a:r>
          </a:p>
          <a:p>
            <a:r>
              <a:rPr lang="uk-UA" sz="2000" dirty="0" smtClean="0"/>
              <a:t>Лист Міністерства </a:t>
            </a:r>
            <a:r>
              <a:rPr lang="uk-UA" sz="2000" dirty="0"/>
              <a:t>освіти і науки України від 11.07.2022  №1/7707-22 «Про підготовку закладів освіти до нового навчального року та опалювального сезону в умовах воєнного стану»</a:t>
            </a:r>
            <a:endParaRPr lang="uk-UA" sz="2000" dirty="0" smtClean="0"/>
          </a:p>
          <a:p>
            <a:pPr marL="137160" lvl="0" indent="0">
              <a:buNone/>
            </a:pPr>
            <a:endParaRPr lang="uk-UA" sz="2000" dirty="0" smtClean="0"/>
          </a:p>
          <a:p>
            <a:pPr lvl="0"/>
            <a:endParaRPr lang="ru-RU" sz="2000" dirty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6461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uk-UA" sz="3600" dirty="0" smtClean="0"/>
              <a:t>Фонд захисних споруд цивільного захисту (ЗСЦЗ) складається з наступних типів укриттів: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204864"/>
            <a:ext cx="5629058" cy="216024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uk-UA" b="1" dirty="0">
                <a:solidFill>
                  <a:srgbClr val="FFFF00"/>
                </a:solidFill>
              </a:rPr>
              <a:t>Сховище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- герметична споруда для захисту людей, в якій протягом певного часу створюються умови, що виключають вплив на них небезпечних факторів, які виникають внаслідок надзвичайної ситуації, воєнних (бойових) дій та терористичних </a:t>
            </a:r>
            <a:r>
              <a:rPr lang="uk-UA" dirty="0" smtClean="0"/>
              <a:t>актів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424781"/>
            <a:ext cx="277500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05" y="4675105"/>
            <a:ext cx="2568547" cy="174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5189"/>
            <a:ext cx="285215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90" y="4660537"/>
            <a:ext cx="2405218" cy="17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204864"/>
            <a:ext cx="5565304" cy="216024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uk-UA" b="1" dirty="0">
                <a:solidFill>
                  <a:srgbClr val="FFFF00"/>
                </a:solidFill>
              </a:rPr>
              <a:t>Протирадіаційне укриття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(ПРУ) </a:t>
            </a:r>
            <a:r>
              <a:rPr lang="uk-UA" dirty="0" smtClean="0"/>
              <a:t>- </a:t>
            </a:r>
            <a:r>
              <a:rPr lang="uk-UA" dirty="0"/>
              <a:t>негерметична споруда для захисту людей, в якій створюються умови, що виключають вплив на них іонізуючого опромінення у разі радіоактивного забруднення </a:t>
            </a:r>
            <a:r>
              <a:rPr lang="uk-UA" dirty="0" smtClean="0"/>
              <a:t>місцевості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Типи укриттів</a:t>
            </a:r>
            <a:r>
              <a:rPr lang="uk-UA" sz="4400" dirty="0"/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9" y="2348880"/>
            <a:ext cx="288192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9" y="4651505"/>
            <a:ext cx="272737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59" y="4653136"/>
            <a:ext cx="274619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45541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/>
          </a:bodyPr>
          <a:lstStyle/>
          <a:p>
            <a:r>
              <a:rPr lang="uk-UA" sz="4000" dirty="0"/>
              <a:t>Типи укриттів: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132856"/>
            <a:ext cx="5482952" cy="230425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uk-UA" b="1" dirty="0">
                <a:solidFill>
                  <a:srgbClr val="FFFF00"/>
                </a:solidFill>
              </a:rPr>
              <a:t>Швидкоспоруджувана захисна споруда цивільного захисту</a:t>
            </a:r>
            <a:r>
              <a:rPr lang="uk-UA" dirty="0"/>
              <a:t> - захисна споруда, що зводиться із спеціальних конструкцій за короткий час для захисту людей від дії засобів ураження в особливий період</a:t>
            </a:r>
            <a:endParaRPr lang="ru-RU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477800" cy="17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37874"/>
            <a:ext cx="2263889" cy="17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79"/>
            <a:ext cx="2549808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37874"/>
            <a:ext cx="2232248" cy="17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642194"/>
          </a:xfrm>
        </p:spPr>
        <p:txBody>
          <a:bodyPr>
            <a:normAutofit/>
          </a:bodyPr>
          <a:lstStyle/>
          <a:p>
            <a:r>
              <a:rPr lang="uk-UA" sz="4400" dirty="0"/>
              <a:t>Типи укриттів: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14401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uk-UA" b="1" dirty="0">
                <a:solidFill>
                  <a:srgbClr val="FFFF00"/>
                </a:solidFill>
              </a:rPr>
              <a:t>Споруда подвійного призначення </a:t>
            </a:r>
            <a:r>
              <a:rPr lang="uk-UA" b="1" dirty="0"/>
              <a:t>-</a:t>
            </a:r>
            <a:r>
              <a:rPr lang="uk-UA" dirty="0"/>
              <a:t> це наземна або підземна споруда, що може бути використана за основним функціональним призначенням і для захисту </a:t>
            </a:r>
            <a:r>
              <a:rPr lang="uk-UA" dirty="0" smtClean="0"/>
              <a:t>населення (СПП)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4149080"/>
            <a:ext cx="8229600" cy="187220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uk-UA" sz="3000" b="1" dirty="0">
                <a:solidFill>
                  <a:srgbClr val="FFFF00"/>
                </a:solidFill>
              </a:rPr>
              <a:t>Найпростіше укриття </a:t>
            </a:r>
            <a:r>
              <a:rPr lang="uk-UA" b="1" dirty="0"/>
              <a:t>-</a:t>
            </a:r>
            <a:r>
              <a:rPr lang="uk-UA" dirty="0"/>
              <a:t> це фортифікаційна споруда, цокольне або підвальне приміщення, що знижує комбіноване ураження людей від небезпечних наслідків надзвичайних ситуацій, а також від дії засобів ураження в особливий </a:t>
            </a:r>
            <a:r>
              <a:rPr lang="uk-UA" dirty="0" smtClean="0"/>
              <a:t>період (НУ)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3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/>
              <a:t>Порядок перевірки готовності </a:t>
            </a:r>
            <a:r>
              <a:rPr lang="uk-UA" sz="4400" dirty="0" smtClean="0"/>
              <a:t>укриттів закладів освіти: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2400" dirty="0" smtClean="0"/>
              <a:t>Відповідно до рекомендацій ДСНС України </a:t>
            </a:r>
            <a:r>
              <a:rPr lang="uk-UA" sz="2400" dirty="0"/>
              <a:t>від 14.06.2022 </a:t>
            </a:r>
            <a:r>
              <a:rPr lang="uk-UA" sz="2400" dirty="0" smtClean="0"/>
              <a:t>№03-1870/162-2 щодо </a:t>
            </a:r>
            <a:r>
              <a:rPr lang="uk-UA" sz="2400" dirty="0"/>
              <a:t>організації укриття в об’єктах фонду захисних споруд цивільного захисту персоналу та дітей (учнів, студентів) закладів </a:t>
            </a:r>
            <a:r>
              <a:rPr lang="uk-UA" sz="2400" dirty="0" smtClean="0"/>
              <a:t>освіти та листа Міністерства освіти і науки України від 11.07.2022  №1/7707-22 «Про підготовку закладів освіти до нового навчального року та опалювального сезону в умовах воєнного стану</a:t>
            </a:r>
            <a:r>
              <a:rPr lang="ru-RU" sz="2400" dirty="0" smtClean="0"/>
              <a:t>»,  </a:t>
            </a:r>
            <a:r>
              <a:rPr lang="uk-UA" sz="2400" dirty="0" smtClean="0"/>
              <a:t>рішенням виконавчого комітету Кременчуцької міської ради від 27.07.2023 №1481 створена комісія з </a:t>
            </a:r>
            <a:r>
              <a:rPr lang="uk-UA" sz="2400" dirty="0"/>
              <a:t>оцінки готовності укриттів закладів </a:t>
            </a:r>
            <a:r>
              <a:rPr lang="uk-UA" sz="2400" dirty="0" smtClean="0"/>
              <a:t>освіти щодо можливості </a:t>
            </a:r>
            <a:r>
              <a:rPr lang="uk-UA" sz="2400" dirty="0"/>
              <a:t>їх </a:t>
            </a:r>
            <a:r>
              <a:rPr lang="uk-UA" sz="2400" dirty="0" smtClean="0"/>
              <a:t>використання, як найпростішого укриття.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44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71095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Вимоги до найпростіших укриттів: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326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ДБН</a:t>
            </a:r>
            <a:r>
              <a:rPr lang="uk-UA" sz="2000" b="1" i="1" dirty="0" smtClean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В.2.2-5-97</a:t>
            </a:r>
            <a:r>
              <a:rPr lang="uk-UA" sz="2000" b="1" i="1" dirty="0"/>
              <a:t> </a:t>
            </a:r>
            <a:r>
              <a:rPr lang="uk-UA" sz="2000" b="1" i="1" dirty="0" smtClean="0"/>
              <a:t>«</a:t>
            </a: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Будинки</a:t>
            </a:r>
            <a:r>
              <a:rPr lang="uk-UA" sz="2000" b="1" i="1" dirty="0" smtClean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споруди.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Захисні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споруди</a:t>
            </a:r>
            <a:r>
              <a:rPr lang="uk-UA" sz="2000" b="1" i="1" dirty="0"/>
              <a:t> </a:t>
            </a: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цивільного захисту»</a:t>
            </a: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844824"/>
            <a:ext cx="8640960" cy="4392488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922365"/>
            <a:ext cx="9036496" cy="1282499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забезпечувати захист населення, зокрема учасників освітнього процесу, від негативних чинників можливих надзвичайних ситуацій мирного та воєнного характеру, у тому числі від звичайних озброєнь (стрілецької зброї, уламків артилерійських снарядів, гранат, авіаційних бомб, ракет тощо)</a:t>
            </a:r>
            <a:endParaRPr lang="ru-RU" sz="1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5050" y="2132856"/>
            <a:ext cx="9000492" cy="1296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розміщуватися у межах радіусу збору населення, що підлягає укриттю (</a:t>
            </a:r>
            <a:r>
              <a:rPr lang="uk-UA" sz="1800" dirty="0" smtClean="0"/>
              <a:t>до 500 </a:t>
            </a:r>
            <a:r>
              <a:rPr lang="uk-UA" sz="1800" dirty="0"/>
              <a:t>м), в місцевості, що не зазнає негативного впливу небезпечних геологічних та гідрогеологічних явищ та процесів (підтоплення і затоплення, зсувів тощо). Для закладів освіти рекомендовано — до 100 м</a:t>
            </a:r>
            <a:endParaRPr lang="ru-RU" sz="1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-5050" y="3306981"/>
            <a:ext cx="9000492" cy="1130131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поблизу від ЗСЦЗ не має розміщуватися об'єктів (складів, резервуарів) з небезпечними речовинами та матеріалами, магістральних інженерних мереж, зокрема тепло та водопостачання, каналізації, аварія на яких може призвести до травмування та загибелі людей</a:t>
            </a:r>
            <a:endParaRPr lang="ru-RU" sz="18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8002" y="4509121"/>
            <a:ext cx="9000492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м</a:t>
            </a:r>
            <a:r>
              <a:rPr lang="uk-UA" sz="1800" dirty="0" smtClean="0"/>
              <a:t>істкість найпростіших укриттів вираховується з розрахунку 0,6 м2 площі основних приміщень на одну особу</a:t>
            </a:r>
            <a:endParaRPr lang="uk-UA" sz="18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-5050" y="5168344"/>
            <a:ext cx="9000492" cy="1080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забезпечені не менше ніж двома евакуаційними виходами, один з яких може бути аварійним (у </a:t>
            </a:r>
            <a:r>
              <a:rPr lang="uk-UA" sz="1800" dirty="0" smtClean="0"/>
              <a:t>найпростішому </a:t>
            </a:r>
            <a:r>
              <a:rPr lang="uk-UA" sz="1800" dirty="0"/>
              <a:t>укритті місткістю менше 50 осіб у ньому допускається наявність одного евакуаційного виходу)</a:t>
            </a:r>
          </a:p>
        </p:txBody>
      </p:sp>
    </p:spTree>
    <p:extLst>
      <p:ext uri="{BB962C8B-B14F-4D97-AF65-F5344CB8AC3E}">
        <p14:creationId xmlns:p14="http://schemas.microsoft.com/office/powerpoint/2010/main" val="502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710952"/>
          </a:xfrm>
        </p:spPr>
        <p:txBody>
          <a:bodyPr>
            <a:normAutofit/>
          </a:bodyPr>
          <a:lstStyle/>
          <a:p>
            <a:r>
              <a:rPr lang="uk-UA" sz="3600" dirty="0"/>
              <a:t>Вимоги до найпростіших укриттів:</a:t>
            </a: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326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ДБН</a:t>
            </a:r>
            <a:r>
              <a:rPr lang="uk-UA" sz="2000" b="1" i="1" dirty="0" smtClean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В.2.2-5-97</a:t>
            </a:r>
            <a:r>
              <a:rPr lang="uk-UA" sz="2000" b="1" i="1" dirty="0"/>
              <a:t> </a:t>
            </a:r>
            <a:r>
              <a:rPr lang="uk-UA" sz="2000" b="1" i="1" dirty="0" smtClean="0"/>
              <a:t>«</a:t>
            </a: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Будинки</a:t>
            </a:r>
            <a:r>
              <a:rPr lang="uk-UA" sz="2000" b="1" i="1" dirty="0" smtClean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споруди.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Захисні</a:t>
            </a:r>
            <a:r>
              <a:rPr lang="uk-UA" sz="2000" b="1" i="1" dirty="0"/>
              <a:t> </a:t>
            </a:r>
            <a:r>
              <a:rPr lang="uk-UA" sz="2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споруди</a:t>
            </a:r>
            <a:r>
              <a:rPr lang="uk-UA" sz="2000" b="1" i="1" dirty="0"/>
              <a:t> </a:t>
            </a:r>
            <a:r>
              <a:rPr lang="uk-UA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цивільного захисту»</a:t>
            </a: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1196752"/>
            <a:ext cx="9000492" cy="698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основні приміщення, призначені для укриття населення, </a:t>
            </a:r>
            <a:r>
              <a:rPr lang="uk-UA" sz="2000" dirty="0" smtClean="0"/>
              <a:t>повинні мати </a:t>
            </a:r>
            <a:r>
              <a:rPr lang="uk-UA" sz="2000" dirty="0"/>
              <a:t>примусову або природну вентиляцію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34" y="2420888"/>
            <a:ext cx="2852167" cy="380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887490" cy="384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0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829</TotalTime>
  <Words>858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Заходи ЩОДО ЗАБЕЗПЕЧЕННЯ УКРИТТЯ УЧАСНИКІВ ОСВІТНЬОГО ПРОЦЕСУ </vt:lpstr>
      <vt:lpstr>Питання для розгляду:</vt:lpstr>
      <vt:lpstr>Фонд захисних споруд цивільного захисту (ЗСЦЗ) складається з наступних типів укриттів:</vt:lpstr>
      <vt:lpstr>Типи укриттів:</vt:lpstr>
      <vt:lpstr>Типи укриттів:</vt:lpstr>
      <vt:lpstr>Типи укриттів:</vt:lpstr>
      <vt:lpstr>Порядок перевірки готовності укриттів закладів освіти:</vt:lpstr>
      <vt:lpstr>Вимоги до найпростіших укриттів:</vt:lpstr>
      <vt:lpstr>Вимоги до найпростіших укриттів:</vt:lpstr>
      <vt:lpstr>Вимоги до найпростіших укриттів: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укриття в захисних спорудах та правила перебування в них:</vt:lpstr>
      <vt:lpstr>Порядок укриття в захисних спорудах та правила перебування в них:</vt:lpstr>
      <vt:lpstr>Порядок укриття в захисних спорудах та правила перебування в них:</vt:lpstr>
      <vt:lpstr>Порядок укриття в захисних спорудах та правила перебування в них:</vt:lpstr>
      <vt:lpstr>Перелік основних нормативно-правових документів з питань облаштування та утримання захисних споруд в навчальних закладах: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Захисні споруди</dc:title>
  <dc:creator>FF</dc:creator>
  <cp:lastModifiedBy>uns</cp:lastModifiedBy>
  <cp:revision>66</cp:revision>
  <dcterms:created xsi:type="dcterms:W3CDTF">2014-05-10T16:45:00Z</dcterms:created>
  <dcterms:modified xsi:type="dcterms:W3CDTF">2023-08-17T06:16:50Z</dcterms:modified>
</cp:coreProperties>
</file>