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58812" y="0"/>
            <a:ext cx="7839075" cy="1338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646112" y="1465262"/>
            <a:ext cx="7869237" cy="47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 on left, text on right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930775"/>
            <a:ext cx="3371850" cy="19272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>
            <p:ph idx="1" type="body"/>
          </p:nvPr>
        </p:nvSpPr>
        <p:spPr>
          <a:xfrm>
            <a:off x="646112" y="1465262"/>
            <a:ext cx="7869237" cy="47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658812" y="0"/>
            <a:ext cx="7839075" cy="1338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" name="Shape 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930775"/>
            <a:ext cx="3371850" cy="19272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55912"/>
            <a:ext cx="7004050" cy="400208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/>
        </p:nvSpPr>
        <p:spPr>
          <a:xfrm>
            <a:off x="1328737" y="1182687"/>
            <a:ext cx="6767512" cy="1677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1D3C7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1D3C7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>
              <a:solidFill>
                <a:srgbClr val="1D3C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/>
          <p:nvPr/>
        </p:nvSpPr>
        <p:spPr>
          <a:xfrm>
            <a:off x="3848100" y="3871912"/>
            <a:ext cx="5295900" cy="1830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C7A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1D3C7A"/>
                </a:solidFill>
                <a:latin typeface="Arial"/>
                <a:ea typeface="Arial"/>
                <a:cs typeface="Arial"/>
                <a:sym typeface="Arial"/>
              </a:rPr>
              <a:t>Доповідач: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C7A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1D3C7A"/>
                </a:solidFill>
                <a:latin typeface="Arial"/>
                <a:ea typeface="Arial"/>
                <a:cs typeface="Arial"/>
                <a:sym typeface="Arial"/>
              </a:rPr>
              <a:t>Начальник відділу енергоменеджменту та енергетики виконавчого комітету Кременчуцької міської ради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rgbClr val="1D3C7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3C7A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1D3C7A"/>
                </a:solidFill>
                <a:latin typeface="Arial"/>
                <a:ea typeface="Arial"/>
                <a:cs typeface="Arial"/>
                <a:sym typeface="Arial"/>
              </a:rPr>
              <a:t>Андрієвська Тетяна Дмитрівна</a:t>
            </a:r>
            <a:endParaRPr/>
          </a:p>
        </p:txBody>
      </p:sp>
      <p:sp>
        <p:nvSpPr>
          <p:cNvPr id="34" name="Shape 34"/>
          <p:cNvSpPr txBox="1"/>
          <p:nvPr/>
        </p:nvSpPr>
        <p:spPr>
          <a:xfrm>
            <a:off x="679450" y="608012"/>
            <a:ext cx="7712075" cy="161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592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385592"/>
                </a:solidFill>
                <a:latin typeface="Arial"/>
                <a:ea typeface="Arial"/>
                <a:cs typeface="Arial"/>
                <a:sym typeface="Arial"/>
              </a:rPr>
              <a:t>       Проект “Підвищення енергоефективності громадських          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592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385592"/>
                </a:solidFill>
                <a:latin typeface="Arial"/>
                <a:ea typeface="Arial"/>
                <a:cs typeface="Arial"/>
                <a:sym typeface="Arial"/>
              </a:rPr>
              <a:t>                           будівель у м. Кременчук”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rgbClr val="38559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592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385592"/>
                </a:solidFill>
                <a:latin typeface="Arial"/>
                <a:ea typeface="Arial"/>
                <a:cs typeface="Arial"/>
                <a:sym typeface="Arial"/>
              </a:rPr>
              <a:t>       Енергоефективні інвестиції в будівлі бюджетної сфери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rgbClr val="3855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668337" y="0"/>
            <a:ext cx="782955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</a:pPr>
            <a:r>
              <a:rPr b="0" i="0" lang="en-US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Інвестиційна програма: Загальні вигоди і витрати</a:t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0" y="4381500"/>
            <a:ext cx="3876675" cy="247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" name="Shape 201"/>
          <p:cNvGrpSpPr/>
          <p:nvPr/>
        </p:nvGrpSpPr>
        <p:grpSpPr>
          <a:xfrm>
            <a:off x="678384" y="1622343"/>
            <a:ext cx="7891981" cy="3642491"/>
            <a:chOff x="0" y="0"/>
            <a:chExt cx="2147483647" cy="2147483647"/>
          </a:xfrm>
        </p:grpSpPr>
        <p:pic>
          <p:nvPicPr>
            <p:cNvPr id="202" name="Shape 20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Shape 2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2147483565" cy="214748361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4" name="Shape 204"/>
            <p:cNvGrpSpPr/>
            <p:nvPr/>
          </p:nvGrpSpPr>
          <p:grpSpPr>
            <a:xfrm>
              <a:off x="1088233820" y="121460886"/>
              <a:ext cx="853799640" cy="1767312031"/>
              <a:chOff x="0" y="0"/>
              <a:chExt cx="2147483647" cy="2147483647"/>
            </a:xfrm>
          </p:grpSpPr>
          <p:cxnSp>
            <p:nvCxnSpPr>
              <p:cNvPr id="205" name="Shape 205"/>
              <p:cNvCxnSpPr/>
              <p:nvPr/>
            </p:nvCxnSpPr>
            <p:spPr>
              <a:xfrm>
                <a:off x="0" y="965808586"/>
                <a:ext cx="2147483647" cy="0"/>
              </a:xfrm>
              <a:prstGeom prst="straightConnector1">
                <a:avLst/>
              </a:prstGeom>
              <a:noFill/>
              <a:ln cap="flat" cmpd="sng" w="34925">
                <a:solidFill>
                  <a:schemeClr val="accent1"/>
                </a:solidFill>
                <a:prstDash val="solid"/>
                <a:miter lim="800000"/>
                <a:headEnd len="med" w="med" type="triangle"/>
                <a:tailEnd len="med" w="med" type="triangle"/>
              </a:ln>
            </p:spPr>
          </p:cxnSp>
          <p:grpSp>
            <p:nvGrpSpPr>
              <p:cNvPr id="206" name="Shape 206"/>
              <p:cNvGrpSpPr/>
              <p:nvPr/>
            </p:nvGrpSpPr>
            <p:grpSpPr>
              <a:xfrm>
                <a:off x="0" y="0"/>
                <a:ext cx="2147483322" cy="2147483647"/>
                <a:chOff x="0" y="0"/>
                <a:chExt cx="2147483647" cy="2147483647"/>
              </a:xfrm>
            </p:grpSpPr>
            <p:cxnSp>
              <p:nvCxnSpPr>
                <p:cNvPr id="207" name="Shape 207"/>
                <p:cNvCxnSpPr/>
                <p:nvPr/>
              </p:nvCxnSpPr>
              <p:spPr>
                <a:xfrm>
                  <a:off x="0" y="7442446"/>
                  <a:ext cx="0" cy="21400412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08" name="Shape 208"/>
                <p:cNvCxnSpPr/>
                <p:nvPr/>
              </p:nvCxnSpPr>
              <p:spPr>
                <a:xfrm>
                  <a:off x="2147483647" y="0"/>
                  <a:ext cx="0" cy="21400412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accen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sp>
              <p:nvSpPr>
                <p:cNvPr id="209" name="Shape 209"/>
                <p:cNvSpPr txBox="1"/>
                <p:nvPr/>
              </p:nvSpPr>
              <p:spPr>
                <a:xfrm>
                  <a:off x="80009104" y="723896925"/>
                  <a:ext cx="1960125708" cy="8001888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b="0" i="1" lang="en-US" sz="1800" u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20-річний період</a:t>
                  </a:r>
                  <a:endParaRPr/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36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48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b="1" i="0" lang="en-US" sz="2400" u="sng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2,6 разів</a:t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649287" y="0"/>
            <a:ext cx="78486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Економічний ефект</a:t>
            </a:r>
            <a:endParaRPr/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542925" y="2125662"/>
            <a:ext cx="8059737" cy="220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685800" marR="0" rtl="0" algn="ctr">
              <a:lnSpc>
                <a:spcPct val="81250"/>
              </a:lnSpc>
              <a:spcBef>
                <a:spcPts val="0"/>
              </a:spcBef>
              <a:spcAft>
                <a:spcPts val="0"/>
              </a:spcAft>
              <a:buClr>
                <a:srgbClr val="3A589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3A5896"/>
                </a:solidFill>
                <a:latin typeface="Arial"/>
                <a:ea typeface="Arial"/>
                <a:cs typeface="Arial"/>
                <a:sym typeface="Arial"/>
              </a:rPr>
              <a:t>Кожен євро вкладених коштів </a:t>
            </a:r>
            <a:endParaRPr/>
          </a:p>
          <a:p>
            <a:pPr indent="-228600" lvl="1" marL="685800" marR="0" rtl="0" algn="ctr">
              <a:lnSpc>
                <a:spcPct val="81250"/>
              </a:lnSpc>
              <a:spcBef>
                <a:spcPts val="600"/>
              </a:spcBef>
              <a:spcAft>
                <a:spcPts val="0"/>
              </a:spcAft>
              <a:buClr>
                <a:srgbClr val="3A589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3A5896"/>
                </a:solidFill>
                <a:latin typeface="Arial"/>
                <a:ea typeface="Arial"/>
                <a:cs typeface="Arial"/>
                <a:sym typeface="Arial"/>
              </a:rPr>
              <a:t>приносить в середньому  3,7 євро </a:t>
            </a:r>
            <a:endParaRPr/>
          </a:p>
          <a:p>
            <a:pPr indent="-228600" lvl="1" marL="685800" marR="0" rtl="0" algn="ctr">
              <a:lnSpc>
                <a:spcPct val="81250"/>
              </a:lnSpc>
              <a:spcBef>
                <a:spcPts val="600"/>
              </a:spcBef>
              <a:spcAft>
                <a:spcPts val="0"/>
              </a:spcAft>
              <a:buClr>
                <a:srgbClr val="3A589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3A5896"/>
                </a:solidFill>
                <a:latin typeface="Arial"/>
                <a:ea typeface="Arial"/>
                <a:cs typeface="Arial"/>
                <a:sym typeface="Arial"/>
              </a:rPr>
              <a:t>економії бюджетних витрат на </a:t>
            </a:r>
            <a:endParaRPr/>
          </a:p>
          <a:p>
            <a:pPr indent="-228600" lvl="1" marL="685800" marR="0" rtl="0" algn="ctr">
              <a:lnSpc>
                <a:spcPct val="81250"/>
              </a:lnSpc>
              <a:spcBef>
                <a:spcPts val="600"/>
              </a:spcBef>
              <a:spcAft>
                <a:spcPts val="0"/>
              </a:spcAft>
              <a:buClr>
                <a:srgbClr val="3A589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3A5896"/>
                </a:solidFill>
                <a:latin typeface="Arial"/>
                <a:ea typeface="Arial"/>
                <a:cs typeface="Arial"/>
                <a:sym typeface="Arial"/>
              </a:rPr>
              <a:t>енергоносії та комунальні послуги</a:t>
            </a:r>
            <a:endParaRPr/>
          </a:p>
          <a:p>
            <a:pPr indent="-228600" lvl="1" marL="685800" marR="0" rtl="0" algn="ctr">
              <a:lnSpc>
                <a:spcPct val="81250"/>
              </a:lnSpc>
              <a:spcBef>
                <a:spcPts val="600"/>
              </a:spcBef>
              <a:spcAft>
                <a:spcPts val="0"/>
              </a:spcAft>
              <a:buClr>
                <a:srgbClr val="3A589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3A5896"/>
                </a:solidFill>
                <a:latin typeface="Arial"/>
                <a:ea typeface="Arial"/>
                <a:cs typeface="Arial"/>
                <a:sym typeface="Arial"/>
              </a:rPr>
              <a:t>(прогноз на 20 років)</a:t>
            </a:r>
            <a:endParaRPr/>
          </a:p>
          <a:p>
            <a:pPr indent="-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3A58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0" y="4381500"/>
            <a:ext cx="3876675" cy="247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/>
          <p:nvPr>
            <p:ph type="title"/>
          </p:nvPr>
        </p:nvSpPr>
        <p:spPr>
          <a:xfrm>
            <a:off x="658812" y="0"/>
            <a:ext cx="7839075" cy="528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Керівництво проектом в м.Кременчук</a:t>
            </a:r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612775" y="6011862"/>
            <a:ext cx="3694112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1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www.kremen.gov.ua/index.php/branches/content/index/id/4683</a:t>
            </a:r>
            <a:endParaRPr/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11198" l="35890" r="35161" t="14909"/>
          <a:stretch/>
        </p:blipFill>
        <p:spPr>
          <a:xfrm>
            <a:off x="4822825" y="695325"/>
            <a:ext cx="3678237" cy="5281612"/>
          </a:xfrm>
          <a:prstGeom prst="rect">
            <a:avLst/>
          </a:prstGeom>
          <a:noFill/>
          <a:ln cap="flat" cmpd="sng" w="25400">
            <a:solidFill>
              <a:srgbClr val="38559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24" name="Shape 224"/>
          <p:cNvSpPr txBox="1"/>
          <p:nvPr/>
        </p:nvSpPr>
        <p:spPr>
          <a:xfrm>
            <a:off x="4926012" y="6059487"/>
            <a:ext cx="360045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https://www.kremen.gov.ua/index.php/branches/content/index/id/6232</a:t>
            </a:r>
            <a:endParaRPr/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 b="17288" l="38252" r="35495" t="15365"/>
          <a:stretch/>
        </p:blipFill>
        <p:spPr>
          <a:xfrm>
            <a:off x="639762" y="720725"/>
            <a:ext cx="3630612" cy="5240337"/>
          </a:xfrm>
          <a:prstGeom prst="rect">
            <a:avLst/>
          </a:prstGeom>
          <a:noFill/>
          <a:ln cap="flat" cmpd="sng" w="25400">
            <a:solidFill>
              <a:srgbClr val="3A589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658812" y="0"/>
            <a:ext cx="7839075" cy="547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chemeClr val="lt1"/>
                </a:solidFill>
              </a:rPr>
              <a:t>Управління</a:t>
            </a: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проектом в м. Кременчук</a:t>
            </a: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0" y="4381500"/>
            <a:ext cx="3876675" cy="247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Картинки по запросу керівник проектів" id="232" name="Shape 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5100" y="5372100"/>
            <a:ext cx="26289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444500" y="739775"/>
            <a:ext cx="8361362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5896"/>
              </a:buClr>
              <a:buSzPts val="3600"/>
              <a:buFont typeface="Arial"/>
              <a:buNone/>
            </a:pPr>
            <a:r>
              <a:rPr lang="en-US" sz="1800">
                <a:solidFill>
                  <a:srgbClr val="3A5896"/>
                </a:solidFill>
              </a:rPr>
              <a:t>Управління проектом здійснює Група Реалізації проекту</a:t>
            </a:r>
            <a:endParaRPr sz="1800">
              <a:solidFill>
                <a:srgbClr val="3A5896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5896"/>
              </a:buClr>
              <a:buSzPts val="3600"/>
              <a:buFont typeface="Arial"/>
              <a:buNone/>
            </a:pPr>
            <a:r>
              <a:t/>
            </a:r>
            <a:endParaRPr sz="1800">
              <a:solidFill>
                <a:srgbClr val="3A5896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5896"/>
              </a:buClr>
              <a:buSzPts val="3600"/>
              <a:buFont typeface="Arial"/>
              <a:buNone/>
            </a:pPr>
            <a:r>
              <a:rPr lang="en-US" sz="1800">
                <a:solidFill>
                  <a:srgbClr val="3A5896"/>
                </a:solidFill>
              </a:rPr>
              <a:t>Координацію дій по реалізації проекту здійснює відділ енергоменеджменту та енергетики виконавчого комітету</a:t>
            </a:r>
            <a:endParaRPr sz="1800">
              <a:solidFill>
                <a:srgbClr val="3A5896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5896"/>
              </a:buClr>
              <a:buSzPts val="3600"/>
              <a:buFont typeface="Arial"/>
              <a:buNone/>
            </a:pPr>
            <a:r>
              <a:t/>
            </a:r>
            <a:endParaRPr sz="1800">
              <a:solidFill>
                <a:srgbClr val="3A5896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5896"/>
              </a:buClr>
              <a:buSzPts val="3600"/>
              <a:buFont typeface="Arial"/>
              <a:buNone/>
            </a:pPr>
            <a:r>
              <a:rPr lang="en-US" sz="1800">
                <a:solidFill>
                  <a:srgbClr val="3A5896"/>
                </a:solidFill>
              </a:rPr>
              <a:t>начальник відділу Андрієвська Тетяна Дмитрівна</a:t>
            </a:r>
            <a:endParaRPr sz="1800">
              <a:solidFill>
                <a:srgbClr val="3A5896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5896"/>
              </a:buClr>
              <a:buSzPts val="3600"/>
              <a:buFont typeface="Arial"/>
              <a:buNone/>
            </a:pPr>
            <a:r>
              <a:rPr lang="en-US" sz="1800">
                <a:solidFill>
                  <a:srgbClr val="3A5896"/>
                </a:solidFill>
              </a:rPr>
              <a:t>Тел. 067-530-50-44</a:t>
            </a:r>
            <a:endParaRPr sz="1800">
              <a:solidFill>
                <a:srgbClr val="3A5896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5896"/>
              </a:buClr>
              <a:buSzPts val="3600"/>
              <a:buFont typeface="Arial"/>
              <a:buNone/>
            </a:pPr>
            <a:r>
              <a:rPr lang="en-US" sz="1800">
                <a:solidFill>
                  <a:srgbClr val="3A5896"/>
                </a:solidFill>
              </a:rPr>
              <a:t>74-38-64</a:t>
            </a:r>
            <a:endParaRPr sz="1800">
              <a:solidFill>
                <a:srgbClr val="3A5896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5896"/>
              </a:buClr>
              <a:buSzPts val="3600"/>
              <a:buFont typeface="Arial"/>
              <a:buNone/>
            </a:pPr>
            <a:r>
              <a:t/>
            </a:r>
            <a:endParaRPr sz="1800">
              <a:solidFill>
                <a:srgbClr val="3A5896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5896"/>
              </a:buClr>
              <a:buSzPts val="3600"/>
              <a:buFont typeface="Arial"/>
              <a:buNone/>
            </a:pPr>
            <a:r>
              <a:rPr lang="en-US" sz="1800">
                <a:solidFill>
                  <a:srgbClr val="3A5896"/>
                </a:solidFill>
              </a:rPr>
              <a:t>Функцію реалізації Проекту доручено</a:t>
            </a:r>
            <a:r>
              <a:rPr b="0" i="0" lang="en-US" sz="1800" u="none">
                <a:solidFill>
                  <a:srgbClr val="3A5896"/>
                </a:solidFill>
                <a:latin typeface="Arial"/>
                <a:ea typeface="Arial"/>
                <a:cs typeface="Arial"/>
                <a:sym typeface="Arial"/>
              </a:rPr>
              <a:t> комунальному підприємству </a:t>
            </a:r>
            <a:r>
              <a:rPr b="1" i="0" lang="en-US" sz="1800" u="none">
                <a:solidFill>
                  <a:srgbClr val="3A5896"/>
                </a:solidFill>
                <a:latin typeface="Arial"/>
                <a:ea typeface="Arial"/>
                <a:cs typeface="Arial"/>
                <a:sym typeface="Arial"/>
              </a:rPr>
              <a:t>“Кременчуцька Муніципальна Енергосервісна Компанія”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1800" u="none">
              <a:solidFill>
                <a:srgbClr val="3A58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5896"/>
              </a:buClr>
              <a:buSzPts val="3600"/>
              <a:buFont typeface="Arial"/>
              <a:buNone/>
            </a:pPr>
            <a:r>
              <a:rPr b="0" i="0" lang="en-US" sz="1800" u="none">
                <a:solidFill>
                  <a:srgbClr val="3A5896"/>
                </a:solidFill>
                <a:latin typeface="Arial"/>
                <a:ea typeface="Arial"/>
                <a:cs typeface="Arial"/>
                <a:sym typeface="Arial"/>
              </a:rPr>
              <a:t>Технійчний директор КП “КМЕК”: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5896"/>
              </a:buClr>
              <a:buSzPts val="3600"/>
              <a:buFont typeface="Arial"/>
              <a:buNone/>
            </a:pPr>
            <a:r>
              <a:rPr b="1" i="0" lang="en-US" sz="1800" u="none">
                <a:solidFill>
                  <a:srgbClr val="3A5896"/>
                </a:solidFill>
                <a:latin typeface="Arial"/>
                <a:ea typeface="Arial"/>
                <a:cs typeface="Arial"/>
                <a:sym typeface="Arial"/>
              </a:rPr>
              <a:t>Андрій Діденко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5896"/>
              </a:buClr>
              <a:buSzPts val="3600"/>
              <a:buFont typeface="Arial"/>
              <a:buNone/>
            </a:pPr>
            <a:r>
              <a:rPr b="0" i="0" lang="en-US" sz="1800" u="none">
                <a:solidFill>
                  <a:srgbClr val="3A5896"/>
                </a:solidFill>
                <a:latin typeface="Arial"/>
                <a:ea typeface="Arial"/>
                <a:cs typeface="Arial"/>
                <a:sym typeface="Arial"/>
              </a:rPr>
              <a:t>Тел. 0982056990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668337" y="0"/>
            <a:ext cx="7839075" cy="115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План-графік реалізації  проекту “Підвищення енергоефективності громадських будівель у м. Кременчук”</a:t>
            </a: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0" y="4381500"/>
            <a:ext cx="3876675" cy="247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b="8795" l="1406" r="15521" t="12684"/>
          <a:stretch/>
        </p:blipFill>
        <p:spPr>
          <a:xfrm>
            <a:off x="147637" y="1501775"/>
            <a:ext cx="8882062" cy="4722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-36512" y="-947737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-36512" y="-347662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1525587" y="4621212"/>
            <a:ext cx="258762" cy="481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714375" y="4968875"/>
            <a:ext cx="1801812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3019425" y="4968875"/>
            <a:ext cx="2738437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-36512" y="-947737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-36512" y="-347662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1525587" y="4621212"/>
            <a:ext cx="258762" cy="481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53" name="Shape 253"/>
          <p:cNvSpPr txBox="1"/>
          <p:nvPr/>
        </p:nvSpPr>
        <p:spPr>
          <a:xfrm>
            <a:off x="714375" y="4895850"/>
            <a:ext cx="1801812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3019425" y="4895850"/>
            <a:ext cx="2738437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1258875" y="509248"/>
            <a:ext cx="7210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C7A"/>
              </a:buClr>
              <a:buSzPts val="3200"/>
              <a:buFont typeface="Verdana"/>
              <a:buNone/>
            </a:pPr>
            <a:r>
              <a:rPr b="1" i="1" lang="en-US" sz="3200" u="none">
                <a:solidFill>
                  <a:srgbClr val="1D3C7A"/>
                </a:solidFill>
                <a:latin typeface="Verdana"/>
                <a:ea typeface="Verdana"/>
                <a:cs typeface="Verdana"/>
                <a:sym typeface="Verdana"/>
              </a:rPr>
              <a:t>Дякую за увагу!</a:t>
            </a:r>
            <a:endParaRPr b="1" i="1" sz="3200" u="none">
              <a:solidFill>
                <a:srgbClr val="1D3C7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C7A"/>
              </a:buClr>
              <a:buSzPts val="3200"/>
              <a:buFont typeface="Verdana"/>
              <a:buNone/>
            </a:pPr>
            <a:r>
              <a:t/>
            </a:r>
            <a:endParaRPr b="1" i="1" sz="3200">
              <a:solidFill>
                <a:srgbClr val="1D3C7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3C7A"/>
              </a:buClr>
              <a:buSzPts val="3200"/>
              <a:buFont typeface="Verdana"/>
              <a:buNone/>
            </a:pPr>
            <a:r>
              <a:rPr b="1" i="1" lang="en-US" sz="3200" u="none">
                <a:solidFill>
                  <a:srgbClr val="1D3C7A"/>
                </a:solidFill>
                <a:latin typeface="Verdana"/>
                <a:ea typeface="Verdana"/>
                <a:cs typeface="Verdana"/>
                <a:sym typeface="Verdana"/>
              </a:rPr>
              <a:t>Андрієвська Тетяна Дмитрівна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3C7A"/>
              </a:buClr>
              <a:buSzPts val="2000"/>
              <a:buFont typeface="Verdana"/>
              <a:buNone/>
            </a:pPr>
            <a:r>
              <a:rPr b="1" i="1" lang="en-US" sz="2000" u="none">
                <a:solidFill>
                  <a:srgbClr val="1D3C7A"/>
                </a:solidFill>
                <a:latin typeface="Verdana"/>
                <a:ea typeface="Verdana"/>
                <a:cs typeface="Verdana"/>
                <a:sym typeface="Verdana"/>
              </a:rPr>
              <a:t>начальник відділу енергоменеджменту та енергетики виконавчого комітету Кременчуцької міської ради Полтавської області</a:t>
            </a:r>
            <a:endParaRPr b="1" i="0" sz="2000" u="none">
              <a:solidFill>
                <a:srgbClr val="1D3C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3C7A"/>
              </a:buClr>
              <a:buSzPts val="2800"/>
              <a:buFont typeface="Calibri"/>
              <a:buNone/>
            </a:pPr>
            <a:r>
              <a:rPr b="1" i="1" lang="en-US" sz="2800" u="none">
                <a:solidFill>
                  <a:srgbClr val="1D3C7A"/>
                </a:solidFill>
                <a:latin typeface="Calibri"/>
                <a:ea typeface="Calibri"/>
                <a:cs typeface="Calibri"/>
                <a:sym typeface="Calibri"/>
              </a:rPr>
              <a:t>т.(0536) 74 38 64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3C7A"/>
              </a:buClr>
              <a:buSzPts val="2800"/>
              <a:buFont typeface="Calibri"/>
              <a:buNone/>
            </a:pPr>
            <a:r>
              <a:rPr b="1" i="1" lang="en-US" sz="2800" u="none">
                <a:solidFill>
                  <a:srgbClr val="1D3C7A"/>
                </a:solidFill>
                <a:latin typeface="Calibri"/>
                <a:ea typeface="Calibri"/>
                <a:cs typeface="Calibri"/>
                <a:sym typeface="Calibri"/>
              </a:rPr>
              <a:t>0675305044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3C7A"/>
              </a:buClr>
              <a:buSzPts val="2800"/>
              <a:buFont typeface="Calibri"/>
              <a:buNone/>
            </a:pPr>
            <a:r>
              <a:rPr b="1" i="1" lang="en-US" sz="2800" u="none">
                <a:solidFill>
                  <a:srgbClr val="1D3C7A"/>
                </a:solidFill>
                <a:latin typeface="Calibri"/>
                <a:ea typeface="Calibri"/>
                <a:cs typeface="Calibri"/>
                <a:sym typeface="Calibri"/>
              </a:rPr>
              <a:t>energy@kremen.gov.ua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1" sz="1600" u="none">
              <a:solidFill>
                <a:srgbClr val="1D3C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C7A"/>
              </a:buClr>
              <a:buSzPts val="1600"/>
              <a:buFont typeface="Arial"/>
              <a:buNone/>
            </a:pPr>
            <a:r>
              <a:rPr b="1" i="1" lang="en-US" sz="1600" u="none">
                <a:solidFill>
                  <a:srgbClr val="1D3C7A"/>
                </a:solidFill>
                <a:latin typeface="Arial"/>
                <a:ea typeface="Arial"/>
                <a:cs typeface="Arial"/>
                <a:sym typeface="Arial"/>
              </a:rPr>
              <a:t>Презентацію можна скачати за посиланням: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3C7A"/>
              </a:buClr>
              <a:buSzPts val="1600"/>
              <a:buFont typeface="Arial"/>
              <a:buNone/>
            </a:pPr>
            <a:r>
              <a:rPr b="1" i="1" lang="en-US" sz="1600" u="none">
                <a:solidFill>
                  <a:srgbClr val="1D3C7A"/>
                </a:solidFill>
                <a:latin typeface="Arial"/>
                <a:ea typeface="Arial"/>
                <a:cs typeface="Arial"/>
                <a:sym typeface="Arial"/>
              </a:rPr>
              <a:t>https://www.kremen.gov.ua/index.php/branches/content/index/id/5703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 u="none">
              <a:solidFill>
                <a:srgbClr val="1D3C7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58812" y="0"/>
            <a:ext cx="7839075" cy="1338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Класифікація об`єктів</a:t>
            </a: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0" y="4381500"/>
            <a:ext cx="3876675" cy="247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Shape 41"/>
          <p:cNvGrpSpPr/>
          <p:nvPr/>
        </p:nvGrpSpPr>
        <p:grpSpPr>
          <a:xfrm>
            <a:off x="646112" y="1543050"/>
            <a:ext cx="7869238" cy="4633912"/>
            <a:chOff x="646112" y="1543050"/>
            <a:chExt cx="7869238" cy="4633912"/>
          </a:xfrm>
        </p:grpSpPr>
        <p:sp>
          <p:nvSpPr>
            <p:cNvPr id="42" name="Shape 42"/>
            <p:cNvSpPr txBox="1"/>
            <p:nvPr/>
          </p:nvSpPr>
          <p:spPr>
            <a:xfrm>
              <a:off x="646112" y="1543050"/>
              <a:ext cx="3487737" cy="1036637"/>
            </a:xfrm>
            <a:prstGeom prst="rect">
              <a:avLst/>
            </a:prstGeom>
            <a:solidFill>
              <a:srgbClr val="AF14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b="1" i="0" lang="en-US" sz="1800" u="sng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За установами</a:t>
              </a:r>
              <a:endParaRPr/>
            </a:p>
          </p:txBody>
        </p:sp>
        <p:sp>
          <p:nvSpPr>
            <p:cNvPr id="43" name="Shape 43"/>
            <p:cNvSpPr txBox="1"/>
            <p:nvPr/>
          </p:nvSpPr>
          <p:spPr>
            <a:xfrm>
              <a:off x="4133850" y="1543050"/>
              <a:ext cx="1133475" cy="1036637"/>
            </a:xfrm>
            <a:prstGeom prst="rect">
              <a:avLst/>
            </a:prstGeom>
            <a:solidFill>
              <a:srgbClr val="AF14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b="1" i="0" lang="en-US" sz="18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Садочки</a:t>
              </a:r>
              <a:endParaRPr/>
            </a:p>
          </p:txBody>
        </p:sp>
        <p:sp>
          <p:nvSpPr>
            <p:cNvPr id="44" name="Shape 44"/>
            <p:cNvSpPr txBox="1"/>
            <p:nvPr/>
          </p:nvSpPr>
          <p:spPr>
            <a:xfrm>
              <a:off x="5267325" y="1543050"/>
              <a:ext cx="1009650" cy="1036637"/>
            </a:xfrm>
            <a:prstGeom prst="rect">
              <a:avLst/>
            </a:prstGeom>
            <a:solidFill>
              <a:srgbClr val="AF14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b="1" i="0" lang="en-US" sz="18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Школи</a:t>
              </a:r>
              <a:endParaRPr/>
            </a:p>
          </p:txBody>
        </p:sp>
        <p:sp>
          <p:nvSpPr>
            <p:cNvPr id="45" name="Shape 45"/>
            <p:cNvSpPr txBox="1"/>
            <p:nvPr/>
          </p:nvSpPr>
          <p:spPr>
            <a:xfrm>
              <a:off x="6276975" y="1543050"/>
              <a:ext cx="1123950" cy="1036637"/>
            </a:xfrm>
            <a:prstGeom prst="rect">
              <a:avLst/>
            </a:prstGeom>
            <a:solidFill>
              <a:srgbClr val="AF14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b="1" i="0" lang="en-US" sz="18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Лікарні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b="1" i="0" lang="en-US" sz="18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та клініки</a:t>
              </a:r>
              <a:endParaRPr/>
            </a:p>
          </p:txBody>
        </p:sp>
        <p:sp>
          <p:nvSpPr>
            <p:cNvPr id="46" name="Shape 46"/>
            <p:cNvSpPr txBox="1"/>
            <p:nvPr/>
          </p:nvSpPr>
          <p:spPr>
            <a:xfrm>
              <a:off x="7400925" y="1543050"/>
              <a:ext cx="1114425" cy="1036637"/>
            </a:xfrm>
            <a:prstGeom prst="rect">
              <a:avLst/>
            </a:prstGeom>
            <a:solidFill>
              <a:srgbClr val="AF14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b="1" i="0" lang="en-US" sz="18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Всього</a:t>
              </a:r>
              <a:endParaRPr/>
            </a:p>
          </p:txBody>
        </p:sp>
        <p:sp>
          <p:nvSpPr>
            <p:cNvPr id="47" name="Shape 47"/>
            <p:cNvSpPr txBox="1"/>
            <p:nvPr/>
          </p:nvSpPr>
          <p:spPr>
            <a:xfrm>
              <a:off x="646112" y="2579687"/>
              <a:ext cx="3487737" cy="631825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Кількість будівель</a:t>
              </a:r>
              <a:endParaRPr/>
            </a:p>
          </p:txBody>
        </p:sp>
        <p:sp>
          <p:nvSpPr>
            <p:cNvPr id="48" name="Shape 48"/>
            <p:cNvSpPr txBox="1"/>
            <p:nvPr/>
          </p:nvSpPr>
          <p:spPr>
            <a:xfrm>
              <a:off x="4133850" y="2579687"/>
              <a:ext cx="1133475" cy="631825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38</a:t>
              </a:r>
              <a:endParaRPr/>
            </a:p>
          </p:txBody>
        </p:sp>
        <p:sp>
          <p:nvSpPr>
            <p:cNvPr id="49" name="Shape 49"/>
            <p:cNvSpPr txBox="1"/>
            <p:nvPr/>
          </p:nvSpPr>
          <p:spPr>
            <a:xfrm>
              <a:off x="5267325" y="2579687"/>
              <a:ext cx="1009650" cy="631825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23</a:t>
              </a:r>
              <a:endParaRPr/>
            </a:p>
          </p:txBody>
        </p:sp>
        <p:sp>
          <p:nvSpPr>
            <p:cNvPr id="50" name="Shape 50"/>
            <p:cNvSpPr txBox="1"/>
            <p:nvPr/>
          </p:nvSpPr>
          <p:spPr>
            <a:xfrm>
              <a:off x="6276975" y="2579687"/>
              <a:ext cx="1123950" cy="631825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  <p:sp>
          <p:nvSpPr>
            <p:cNvPr id="51" name="Shape 51"/>
            <p:cNvSpPr txBox="1"/>
            <p:nvPr/>
          </p:nvSpPr>
          <p:spPr>
            <a:xfrm>
              <a:off x="7400925" y="2579687"/>
              <a:ext cx="1114425" cy="631825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66</a:t>
              </a:r>
              <a:endParaRPr/>
            </a:p>
          </p:txBody>
        </p:sp>
        <p:sp>
          <p:nvSpPr>
            <p:cNvPr id="52" name="Shape 52"/>
            <p:cNvSpPr txBox="1"/>
            <p:nvPr/>
          </p:nvSpPr>
          <p:spPr>
            <a:xfrm>
              <a:off x="646112" y="3211512"/>
              <a:ext cx="3487737" cy="461962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Загальна опалювальна площа, м</a:t>
              </a:r>
              <a:r>
                <a:rPr b="0" baseline="3000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53" name="Shape 53"/>
            <p:cNvSpPr txBox="1"/>
            <p:nvPr/>
          </p:nvSpPr>
          <p:spPr>
            <a:xfrm>
              <a:off x="4133850" y="3211512"/>
              <a:ext cx="1133475" cy="461962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70 942</a:t>
              </a:r>
              <a:endParaRPr/>
            </a:p>
          </p:txBody>
        </p:sp>
        <p:sp>
          <p:nvSpPr>
            <p:cNvPr id="54" name="Shape 54"/>
            <p:cNvSpPr txBox="1"/>
            <p:nvPr/>
          </p:nvSpPr>
          <p:spPr>
            <a:xfrm>
              <a:off x="5267325" y="3211512"/>
              <a:ext cx="1009650" cy="461962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117 610</a:t>
              </a:r>
              <a:endParaRPr/>
            </a:p>
          </p:txBody>
        </p:sp>
        <p:sp>
          <p:nvSpPr>
            <p:cNvPr id="55" name="Shape 55"/>
            <p:cNvSpPr txBox="1"/>
            <p:nvPr/>
          </p:nvSpPr>
          <p:spPr>
            <a:xfrm>
              <a:off x="6276975" y="3211512"/>
              <a:ext cx="1123950" cy="461962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25 744</a:t>
              </a:r>
              <a:endParaRPr/>
            </a:p>
          </p:txBody>
        </p:sp>
        <p:sp>
          <p:nvSpPr>
            <p:cNvPr id="56" name="Shape 56"/>
            <p:cNvSpPr txBox="1"/>
            <p:nvPr/>
          </p:nvSpPr>
          <p:spPr>
            <a:xfrm>
              <a:off x="7400925" y="3211512"/>
              <a:ext cx="1114425" cy="461962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214 296</a:t>
              </a:r>
              <a:endParaRPr/>
            </a:p>
          </p:txBody>
        </p:sp>
        <p:sp>
          <p:nvSpPr>
            <p:cNvPr id="57" name="Shape 57"/>
            <p:cNvSpPr txBox="1"/>
            <p:nvPr/>
          </p:nvSpPr>
          <p:spPr>
            <a:xfrm>
              <a:off x="646112" y="3673475"/>
              <a:ext cx="3487737" cy="922337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Базовий рівень споживання енергії, кВт*год/м</a:t>
              </a:r>
              <a:r>
                <a:rPr b="0" baseline="3000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58" name="Shape 58"/>
            <p:cNvSpPr txBox="1"/>
            <p:nvPr/>
          </p:nvSpPr>
          <p:spPr>
            <a:xfrm>
              <a:off x="4133850" y="3673475"/>
              <a:ext cx="1133475" cy="922337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296 </a:t>
              </a:r>
              <a:endParaRPr/>
            </a:p>
          </p:txBody>
        </p:sp>
        <p:sp>
          <p:nvSpPr>
            <p:cNvPr id="59" name="Shape 59"/>
            <p:cNvSpPr txBox="1"/>
            <p:nvPr/>
          </p:nvSpPr>
          <p:spPr>
            <a:xfrm>
              <a:off x="5267325" y="3673475"/>
              <a:ext cx="1009650" cy="922337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141 </a:t>
              </a:r>
              <a:endParaRPr/>
            </a:p>
          </p:txBody>
        </p:sp>
        <p:sp>
          <p:nvSpPr>
            <p:cNvPr id="60" name="Shape 60"/>
            <p:cNvSpPr txBox="1"/>
            <p:nvPr/>
          </p:nvSpPr>
          <p:spPr>
            <a:xfrm>
              <a:off x="6276975" y="3673475"/>
              <a:ext cx="1123950" cy="922337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249 </a:t>
              </a:r>
              <a:endParaRPr/>
            </a:p>
          </p:txBody>
        </p:sp>
        <p:sp>
          <p:nvSpPr>
            <p:cNvPr id="61" name="Shape 61"/>
            <p:cNvSpPr txBox="1"/>
            <p:nvPr/>
          </p:nvSpPr>
          <p:spPr>
            <a:xfrm>
              <a:off x="7400925" y="3673475"/>
              <a:ext cx="1114425" cy="922337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205 </a:t>
              </a:r>
              <a:endParaRPr/>
            </a:p>
          </p:txBody>
        </p:sp>
        <p:sp>
          <p:nvSpPr>
            <p:cNvPr id="62" name="Shape 62"/>
            <p:cNvSpPr txBox="1"/>
            <p:nvPr/>
          </p:nvSpPr>
          <p:spPr>
            <a:xfrm>
              <a:off x="646112" y="4595812"/>
              <a:ext cx="3487737" cy="496887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Очікуване споживання енергії, кВт*год/м</a:t>
              </a:r>
              <a:r>
                <a:rPr b="0" baseline="3000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63" name="Shape 63"/>
            <p:cNvSpPr txBox="1"/>
            <p:nvPr/>
          </p:nvSpPr>
          <p:spPr>
            <a:xfrm>
              <a:off x="4133850" y="4595812"/>
              <a:ext cx="1133475" cy="496887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130</a:t>
              </a:r>
              <a:endParaRPr/>
            </a:p>
          </p:txBody>
        </p:sp>
        <p:sp>
          <p:nvSpPr>
            <p:cNvPr id="64" name="Shape 64"/>
            <p:cNvSpPr txBox="1"/>
            <p:nvPr/>
          </p:nvSpPr>
          <p:spPr>
            <a:xfrm>
              <a:off x="5267325" y="4595812"/>
              <a:ext cx="1009650" cy="496887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102</a:t>
              </a:r>
              <a:endParaRPr/>
            </a:p>
          </p:txBody>
        </p:sp>
        <p:sp>
          <p:nvSpPr>
            <p:cNvPr id="65" name="Shape 65"/>
            <p:cNvSpPr txBox="1"/>
            <p:nvPr/>
          </p:nvSpPr>
          <p:spPr>
            <a:xfrm>
              <a:off x="6276975" y="4595812"/>
              <a:ext cx="1123950" cy="496887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108</a:t>
              </a:r>
              <a:endParaRPr/>
            </a:p>
          </p:txBody>
        </p:sp>
        <p:sp>
          <p:nvSpPr>
            <p:cNvPr id="66" name="Shape 66"/>
            <p:cNvSpPr txBox="1"/>
            <p:nvPr/>
          </p:nvSpPr>
          <p:spPr>
            <a:xfrm>
              <a:off x="7400925" y="4595812"/>
              <a:ext cx="1114425" cy="496887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112</a:t>
              </a:r>
              <a:endParaRPr/>
            </a:p>
          </p:txBody>
        </p:sp>
        <p:sp>
          <p:nvSpPr>
            <p:cNvPr id="67" name="Shape 67"/>
            <p:cNvSpPr txBox="1"/>
            <p:nvPr/>
          </p:nvSpPr>
          <p:spPr>
            <a:xfrm>
              <a:off x="646112" y="5092700"/>
              <a:ext cx="3487737" cy="493712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Заощадження енергії,%</a:t>
              </a:r>
              <a:endParaRPr/>
            </a:p>
          </p:txBody>
        </p:sp>
        <p:sp>
          <p:nvSpPr>
            <p:cNvPr id="68" name="Shape 68"/>
            <p:cNvSpPr txBox="1"/>
            <p:nvPr/>
          </p:nvSpPr>
          <p:spPr>
            <a:xfrm>
              <a:off x="4133850" y="5092700"/>
              <a:ext cx="1133475" cy="493712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56%</a:t>
              </a:r>
              <a:endParaRPr/>
            </a:p>
          </p:txBody>
        </p:sp>
        <p:sp>
          <p:nvSpPr>
            <p:cNvPr id="69" name="Shape 69"/>
            <p:cNvSpPr txBox="1"/>
            <p:nvPr/>
          </p:nvSpPr>
          <p:spPr>
            <a:xfrm>
              <a:off x="5267325" y="5092700"/>
              <a:ext cx="1009650" cy="493712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27%</a:t>
              </a:r>
              <a:endParaRPr/>
            </a:p>
          </p:txBody>
        </p:sp>
        <p:sp>
          <p:nvSpPr>
            <p:cNvPr id="70" name="Shape 70"/>
            <p:cNvSpPr txBox="1"/>
            <p:nvPr/>
          </p:nvSpPr>
          <p:spPr>
            <a:xfrm>
              <a:off x="6276975" y="5092700"/>
              <a:ext cx="1123950" cy="493712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57%</a:t>
              </a:r>
              <a:endParaRPr/>
            </a:p>
          </p:txBody>
        </p:sp>
        <p:sp>
          <p:nvSpPr>
            <p:cNvPr id="71" name="Shape 71"/>
            <p:cNvSpPr txBox="1"/>
            <p:nvPr/>
          </p:nvSpPr>
          <p:spPr>
            <a:xfrm>
              <a:off x="7400925" y="5092700"/>
              <a:ext cx="1114425" cy="493712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45%</a:t>
              </a:r>
              <a:endParaRPr/>
            </a:p>
          </p:txBody>
        </p:sp>
        <p:sp>
          <p:nvSpPr>
            <p:cNvPr id="72" name="Shape 72"/>
            <p:cNvSpPr txBox="1"/>
            <p:nvPr/>
          </p:nvSpPr>
          <p:spPr>
            <a:xfrm>
              <a:off x="646112" y="5586412"/>
              <a:ext cx="3487737" cy="590550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Заощадження/рік, в млн. грн.*</a:t>
              </a:r>
              <a:endParaRPr/>
            </a:p>
          </p:txBody>
        </p:sp>
        <p:sp>
          <p:nvSpPr>
            <p:cNvPr id="73" name="Shape 73"/>
            <p:cNvSpPr txBox="1"/>
            <p:nvPr/>
          </p:nvSpPr>
          <p:spPr>
            <a:xfrm>
              <a:off x="4133850" y="5586412"/>
              <a:ext cx="1133475" cy="590550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14,7 </a:t>
              </a:r>
              <a:endParaRPr/>
            </a:p>
          </p:txBody>
        </p:sp>
        <p:sp>
          <p:nvSpPr>
            <p:cNvPr id="74" name="Shape 74"/>
            <p:cNvSpPr txBox="1"/>
            <p:nvPr/>
          </p:nvSpPr>
          <p:spPr>
            <a:xfrm>
              <a:off x="5267325" y="5586412"/>
              <a:ext cx="1009650" cy="590550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5,9 </a:t>
              </a:r>
              <a:endParaRPr/>
            </a:p>
          </p:txBody>
        </p:sp>
        <p:sp>
          <p:nvSpPr>
            <p:cNvPr id="75" name="Shape 75"/>
            <p:cNvSpPr txBox="1"/>
            <p:nvPr/>
          </p:nvSpPr>
          <p:spPr>
            <a:xfrm>
              <a:off x="6276975" y="5586412"/>
              <a:ext cx="1123950" cy="590550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4,8 </a:t>
              </a:r>
              <a:endParaRPr/>
            </a:p>
          </p:txBody>
        </p:sp>
        <p:sp>
          <p:nvSpPr>
            <p:cNvPr id="76" name="Shape 76"/>
            <p:cNvSpPr txBox="1"/>
            <p:nvPr/>
          </p:nvSpPr>
          <p:spPr>
            <a:xfrm>
              <a:off x="7400925" y="5586412"/>
              <a:ext cx="1114425" cy="590550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25,4 </a:t>
              </a:r>
              <a:endParaRPr/>
            </a:p>
          </p:txBody>
        </p:sp>
        <p:cxnSp>
          <p:nvCxnSpPr>
            <p:cNvPr id="77" name="Shape 77"/>
            <p:cNvCxnSpPr/>
            <p:nvPr/>
          </p:nvCxnSpPr>
          <p:spPr>
            <a:xfrm>
              <a:off x="4133850" y="1543050"/>
              <a:ext cx="0" cy="4633912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8" name="Shape 78"/>
            <p:cNvCxnSpPr/>
            <p:nvPr/>
          </p:nvCxnSpPr>
          <p:spPr>
            <a:xfrm>
              <a:off x="5267325" y="1543050"/>
              <a:ext cx="0" cy="4633912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9" name="Shape 79"/>
            <p:cNvCxnSpPr/>
            <p:nvPr/>
          </p:nvCxnSpPr>
          <p:spPr>
            <a:xfrm>
              <a:off x="6276975" y="1543050"/>
              <a:ext cx="0" cy="4633912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0" name="Shape 80"/>
            <p:cNvCxnSpPr/>
            <p:nvPr/>
          </p:nvCxnSpPr>
          <p:spPr>
            <a:xfrm>
              <a:off x="7400925" y="1543050"/>
              <a:ext cx="0" cy="4633912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1" name="Shape 81"/>
            <p:cNvCxnSpPr/>
            <p:nvPr/>
          </p:nvCxnSpPr>
          <p:spPr>
            <a:xfrm>
              <a:off x="646112" y="2579687"/>
              <a:ext cx="7869237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2" name="Shape 82"/>
            <p:cNvCxnSpPr/>
            <p:nvPr/>
          </p:nvCxnSpPr>
          <p:spPr>
            <a:xfrm>
              <a:off x="646112" y="3211512"/>
              <a:ext cx="7869237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3" name="Shape 83"/>
            <p:cNvCxnSpPr/>
            <p:nvPr/>
          </p:nvCxnSpPr>
          <p:spPr>
            <a:xfrm>
              <a:off x="646112" y="3673475"/>
              <a:ext cx="7869237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4" name="Shape 84"/>
            <p:cNvCxnSpPr/>
            <p:nvPr/>
          </p:nvCxnSpPr>
          <p:spPr>
            <a:xfrm>
              <a:off x="646112" y="4595812"/>
              <a:ext cx="7869237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5" name="Shape 85"/>
            <p:cNvCxnSpPr/>
            <p:nvPr/>
          </p:nvCxnSpPr>
          <p:spPr>
            <a:xfrm>
              <a:off x="646112" y="5092700"/>
              <a:ext cx="7869237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6" name="Shape 86"/>
            <p:cNvCxnSpPr/>
            <p:nvPr/>
          </p:nvCxnSpPr>
          <p:spPr>
            <a:xfrm>
              <a:off x="646112" y="5586412"/>
              <a:ext cx="7869237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7" name="Shape 87"/>
            <p:cNvCxnSpPr/>
            <p:nvPr/>
          </p:nvCxnSpPr>
          <p:spPr>
            <a:xfrm>
              <a:off x="646112" y="1543050"/>
              <a:ext cx="0" cy="4633912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8" name="Shape 88"/>
            <p:cNvCxnSpPr/>
            <p:nvPr/>
          </p:nvCxnSpPr>
          <p:spPr>
            <a:xfrm>
              <a:off x="8515350" y="1543050"/>
              <a:ext cx="0" cy="4633912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9" name="Shape 89"/>
            <p:cNvCxnSpPr/>
            <p:nvPr/>
          </p:nvCxnSpPr>
          <p:spPr>
            <a:xfrm>
              <a:off x="646112" y="1543050"/>
              <a:ext cx="7869237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0" name="Shape 90"/>
            <p:cNvCxnSpPr/>
            <p:nvPr/>
          </p:nvCxnSpPr>
          <p:spPr>
            <a:xfrm>
              <a:off x="646112" y="6176962"/>
              <a:ext cx="7869237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58812" y="0"/>
            <a:ext cx="7839075" cy="1338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 рівнями реновації</a:t>
            </a: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0" y="4381500"/>
            <a:ext cx="3876675" cy="247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Shape 97"/>
          <p:cNvGrpSpPr/>
          <p:nvPr/>
        </p:nvGrpSpPr>
        <p:grpSpPr>
          <a:xfrm>
            <a:off x="646112" y="1465262"/>
            <a:ext cx="7869239" cy="4711700"/>
            <a:chOff x="550862" y="3530600"/>
            <a:chExt cx="6684963" cy="2576512"/>
          </a:xfrm>
        </p:grpSpPr>
        <p:sp>
          <p:nvSpPr>
            <p:cNvPr id="98" name="Shape 98"/>
            <p:cNvSpPr txBox="1"/>
            <p:nvPr/>
          </p:nvSpPr>
          <p:spPr>
            <a:xfrm>
              <a:off x="550862" y="3530600"/>
              <a:ext cx="3546475" cy="557212"/>
            </a:xfrm>
            <a:prstGeom prst="rect">
              <a:avLst/>
            </a:prstGeom>
            <a:solidFill>
              <a:srgbClr val="AF14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b="1" i="0" lang="en-US" sz="1800" u="sng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За рівнями реновацій</a:t>
              </a:r>
              <a:endParaRPr/>
            </a:p>
          </p:txBody>
        </p:sp>
        <p:sp>
          <p:nvSpPr>
            <p:cNvPr id="99" name="Shape 99"/>
            <p:cNvSpPr txBox="1"/>
            <p:nvPr/>
          </p:nvSpPr>
          <p:spPr>
            <a:xfrm>
              <a:off x="4097337" y="3530600"/>
              <a:ext cx="979487" cy="557212"/>
            </a:xfrm>
            <a:prstGeom prst="rect">
              <a:avLst/>
            </a:prstGeom>
            <a:solidFill>
              <a:srgbClr val="AF14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b="1" i="0" lang="en-US" sz="18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Рівень 1 </a:t>
              </a:r>
              <a:endParaRPr/>
            </a:p>
          </p:txBody>
        </p:sp>
        <p:sp>
          <p:nvSpPr>
            <p:cNvPr id="100" name="Shape 100"/>
            <p:cNvSpPr txBox="1"/>
            <p:nvPr/>
          </p:nvSpPr>
          <p:spPr>
            <a:xfrm>
              <a:off x="5076825" y="3530600"/>
              <a:ext cx="973137" cy="557212"/>
            </a:xfrm>
            <a:prstGeom prst="rect">
              <a:avLst/>
            </a:prstGeom>
            <a:solidFill>
              <a:srgbClr val="AF14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b="1" i="0" lang="en-US" sz="18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Рівень 2</a:t>
              </a:r>
              <a:endParaRPr/>
            </a:p>
          </p:txBody>
        </p:sp>
        <p:sp>
          <p:nvSpPr>
            <p:cNvPr id="101" name="Shape 101"/>
            <p:cNvSpPr txBox="1"/>
            <p:nvPr/>
          </p:nvSpPr>
          <p:spPr>
            <a:xfrm>
              <a:off x="6049962" y="3530600"/>
              <a:ext cx="1185862" cy="557212"/>
            </a:xfrm>
            <a:prstGeom prst="rect">
              <a:avLst/>
            </a:prstGeom>
            <a:solidFill>
              <a:srgbClr val="AF14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b="1" i="0" lang="en-US" sz="18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Всього</a:t>
              </a:r>
              <a:endParaRPr/>
            </a:p>
          </p:txBody>
        </p:sp>
        <p:sp>
          <p:nvSpPr>
            <p:cNvPr id="102" name="Shape 102"/>
            <p:cNvSpPr txBox="1"/>
            <p:nvPr/>
          </p:nvSpPr>
          <p:spPr>
            <a:xfrm>
              <a:off x="550862" y="4087812"/>
              <a:ext cx="3546475" cy="249237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Кількість будівель</a:t>
              </a:r>
              <a:endParaRPr/>
            </a:p>
          </p:txBody>
        </p:sp>
        <p:sp>
          <p:nvSpPr>
            <p:cNvPr id="103" name="Shape 103"/>
            <p:cNvSpPr txBox="1"/>
            <p:nvPr/>
          </p:nvSpPr>
          <p:spPr>
            <a:xfrm>
              <a:off x="4097337" y="4087812"/>
              <a:ext cx="979487" cy="249237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34</a:t>
              </a:r>
              <a:endParaRPr/>
            </a:p>
          </p:txBody>
        </p:sp>
        <p:sp>
          <p:nvSpPr>
            <p:cNvPr id="104" name="Shape 104"/>
            <p:cNvSpPr txBox="1"/>
            <p:nvPr/>
          </p:nvSpPr>
          <p:spPr>
            <a:xfrm>
              <a:off x="5076825" y="4087812"/>
              <a:ext cx="973137" cy="249237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/>
            </a:p>
          </p:txBody>
        </p:sp>
        <p:sp>
          <p:nvSpPr>
            <p:cNvPr id="105" name="Shape 105"/>
            <p:cNvSpPr txBox="1"/>
            <p:nvPr/>
          </p:nvSpPr>
          <p:spPr>
            <a:xfrm>
              <a:off x="6049962" y="4087812"/>
              <a:ext cx="1185862" cy="249237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66</a:t>
              </a:r>
              <a:endParaRPr/>
            </a:p>
          </p:txBody>
        </p:sp>
        <p:sp>
          <p:nvSpPr>
            <p:cNvPr id="106" name="Shape 106"/>
            <p:cNvSpPr txBox="1"/>
            <p:nvPr/>
          </p:nvSpPr>
          <p:spPr>
            <a:xfrm>
              <a:off x="550862" y="4337050"/>
              <a:ext cx="3546475" cy="249237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Загальна опалювальна площа, м</a:t>
              </a:r>
              <a:r>
                <a:rPr b="0" baseline="3000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107" name="Shape 107"/>
            <p:cNvSpPr txBox="1"/>
            <p:nvPr/>
          </p:nvSpPr>
          <p:spPr>
            <a:xfrm>
              <a:off x="4097337" y="4337050"/>
              <a:ext cx="979487" cy="249237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138 365</a:t>
              </a:r>
              <a:endParaRPr/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5076825" y="4337050"/>
              <a:ext cx="973137" cy="249237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75 931</a:t>
              </a:r>
              <a:endParaRPr/>
            </a:p>
          </p:txBody>
        </p:sp>
        <p:sp>
          <p:nvSpPr>
            <p:cNvPr id="109" name="Shape 109"/>
            <p:cNvSpPr txBox="1"/>
            <p:nvPr/>
          </p:nvSpPr>
          <p:spPr>
            <a:xfrm>
              <a:off x="6049962" y="4337050"/>
              <a:ext cx="1185862" cy="249237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214 296</a:t>
              </a:r>
              <a:endParaRPr/>
            </a:p>
          </p:txBody>
        </p:sp>
        <p:sp>
          <p:nvSpPr>
            <p:cNvPr id="110" name="Shape 110"/>
            <p:cNvSpPr txBox="1"/>
            <p:nvPr/>
          </p:nvSpPr>
          <p:spPr>
            <a:xfrm>
              <a:off x="550862" y="4586287"/>
              <a:ext cx="3546475" cy="488950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Базовий рівень споживання енергії, кВт*год/м</a:t>
              </a:r>
              <a:r>
                <a:rPr b="0" baseline="3000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111" name="Shape 111"/>
            <p:cNvSpPr txBox="1"/>
            <p:nvPr/>
          </p:nvSpPr>
          <p:spPr>
            <a:xfrm>
              <a:off x="4097337" y="4586287"/>
              <a:ext cx="979487" cy="488950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159</a:t>
              </a:r>
              <a:endParaRPr/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5076825" y="4586287"/>
              <a:ext cx="973137" cy="488950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289</a:t>
              </a:r>
              <a:endParaRPr/>
            </a:p>
          </p:txBody>
        </p:sp>
        <p:sp>
          <p:nvSpPr>
            <p:cNvPr id="113" name="Shape 113"/>
            <p:cNvSpPr txBox="1"/>
            <p:nvPr/>
          </p:nvSpPr>
          <p:spPr>
            <a:xfrm>
              <a:off x="6049962" y="4586287"/>
              <a:ext cx="1185862" cy="488950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205</a:t>
              </a:r>
              <a:endParaRPr/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550862" y="5075237"/>
              <a:ext cx="3546475" cy="488950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Очікуване споживання енергії, кВт*год/м</a:t>
              </a:r>
              <a:r>
                <a:rPr b="0" baseline="3000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115" name="Shape 115"/>
            <p:cNvSpPr txBox="1"/>
            <p:nvPr/>
          </p:nvSpPr>
          <p:spPr>
            <a:xfrm>
              <a:off x="4097337" y="5075237"/>
              <a:ext cx="979487" cy="488950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118</a:t>
              </a:r>
              <a:endParaRPr/>
            </a:p>
          </p:txBody>
        </p:sp>
        <p:sp>
          <p:nvSpPr>
            <p:cNvPr id="116" name="Shape 116"/>
            <p:cNvSpPr txBox="1"/>
            <p:nvPr/>
          </p:nvSpPr>
          <p:spPr>
            <a:xfrm>
              <a:off x="5076825" y="5075237"/>
              <a:ext cx="973137" cy="488950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102</a:t>
              </a:r>
              <a:endParaRPr/>
            </a:p>
          </p:txBody>
        </p:sp>
        <p:sp>
          <p:nvSpPr>
            <p:cNvPr id="117" name="Shape 117"/>
            <p:cNvSpPr txBox="1"/>
            <p:nvPr/>
          </p:nvSpPr>
          <p:spPr>
            <a:xfrm>
              <a:off x="6049962" y="5075237"/>
              <a:ext cx="1185862" cy="488950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112</a:t>
              </a:r>
              <a:endParaRPr/>
            </a:p>
          </p:txBody>
        </p:sp>
        <p:sp>
          <p:nvSpPr>
            <p:cNvPr id="118" name="Shape 118"/>
            <p:cNvSpPr txBox="1"/>
            <p:nvPr/>
          </p:nvSpPr>
          <p:spPr>
            <a:xfrm>
              <a:off x="550862" y="5564187"/>
              <a:ext cx="3546475" cy="247650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Заощадження енергії,%</a:t>
              </a:r>
              <a:endParaRPr/>
            </a:p>
          </p:txBody>
        </p:sp>
        <p:sp>
          <p:nvSpPr>
            <p:cNvPr id="119" name="Shape 119"/>
            <p:cNvSpPr txBox="1"/>
            <p:nvPr/>
          </p:nvSpPr>
          <p:spPr>
            <a:xfrm>
              <a:off x="4097337" y="5564187"/>
              <a:ext cx="979487" cy="247650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26%</a:t>
              </a:r>
              <a:endParaRPr/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5076825" y="5564187"/>
              <a:ext cx="973137" cy="247650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65%</a:t>
              </a:r>
              <a:endParaRPr/>
            </a:p>
          </p:txBody>
        </p:sp>
        <p:sp>
          <p:nvSpPr>
            <p:cNvPr id="121" name="Shape 121"/>
            <p:cNvSpPr txBox="1"/>
            <p:nvPr/>
          </p:nvSpPr>
          <p:spPr>
            <a:xfrm>
              <a:off x="6049962" y="5564187"/>
              <a:ext cx="1185862" cy="247650"/>
            </a:xfrm>
            <a:prstGeom prst="rect">
              <a:avLst/>
            </a:prstGeom>
            <a:solidFill>
              <a:srgbClr val="E8D0D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45%</a:t>
              </a:r>
              <a:endParaRPr/>
            </a:p>
          </p:txBody>
        </p:sp>
        <p:sp>
          <p:nvSpPr>
            <p:cNvPr id="122" name="Shape 122"/>
            <p:cNvSpPr txBox="1"/>
            <p:nvPr/>
          </p:nvSpPr>
          <p:spPr>
            <a:xfrm>
              <a:off x="550862" y="5811837"/>
              <a:ext cx="3546475" cy="295275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Заощадження/рік, в млн. грн.*</a:t>
              </a:r>
              <a:endParaRPr/>
            </a:p>
          </p:txBody>
        </p:sp>
        <p:sp>
          <p:nvSpPr>
            <p:cNvPr id="123" name="Shape 123"/>
            <p:cNvSpPr txBox="1"/>
            <p:nvPr/>
          </p:nvSpPr>
          <p:spPr>
            <a:xfrm>
              <a:off x="4097337" y="5811837"/>
              <a:ext cx="979487" cy="295275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7,4 </a:t>
              </a:r>
              <a:endParaRPr/>
            </a:p>
          </p:txBody>
        </p:sp>
        <p:sp>
          <p:nvSpPr>
            <p:cNvPr id="124" name="Shape 124"/>
            <p:cNvSpPr txBox="1"/>
            <p:nvPr/>
          </p:nvSpPr>
          <p:spPr>
            <a:xfrm>
              <a:off x="5076825" y="5811837"/>
              <a:ext cx="973137" cy="295275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18,0</a:t>
              </a:r>
              <a:endParaRPr/>
            </a:p>
          </p:txBody>
        </p:sp>
        <p:sp>
          <p:nvSpPr>
            <p:cNvPr id="125" name="Shape 125"/>
            <p:cNvSpPr txBox="1"/>
            <p:nvPr/>
          </p:nvSpPr>
          <p:spPr>
            <a:xfrm>
              <a:off x="6049962" y="5811837"/>
              <a:ext cx="1185862" cy="295275"/>
            </a:xfrm>
            <a:prstGeom prst="rect">
              <a:avLst/>
            </a:prstGeom>
            <a:solidFill>
              <a:srgbClr val="F4E9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25,4 </a:t>
              </a:r>
              <a:endParaRPr/>
            </a:p>
          </p:txBody>
        </p:sp>
        <p:cxnSp>
          <p:nvCxnSpPr>
            <p:cNvPr id="126" name="Shape 126"/>
            <p:cNvCxnSpPr/>
            <p:nvPr/>
          </p:nvCxnSpPr>
          <p:spPr>
            <a:xfrm>
              <a:off x="4097337" y="3530600"/>
              <a:ext cx="0" cy="2576512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7" name="Shape 127"/>
            <p:cNvCxnSpPr/>
            <p:nvPr/>
          </p:nvCxnSpPr>
          <p:spPr>
            <a:xfrm>
              <a:off x="5076825" y="3530600"/>
              <a:ext cx="0" cy="2576512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8" name="Shape 128"/>
            <p:cNvCxnSpPr/>
            <p:nvPr/>
          </p:nvCxnSpPr>
          <p:spPr>
            <a:xfrm>
              <a:off x="6049962" y="3530600"/>
              <a:ext cx="0" cy="2576512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9" name="Shape 129"/>
            <p:cNvCxnSpPr/>
            <p:nvPr/>
          </p:nvCxnSpPr>
          <p:spPr>
            <a:xfrm>
              <a:off x="550862" y="4087812"/>
              <a:ext cx="6684962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0" name="Shape 130"/>
            <p:cNvCxnSpPr/>
            <p:nvPr/>
          </p:nvCxnSpPr>
          <p:spPr>
            <a:xfrm>
              <a:off x="550862" y="4337050"/>
              <a:ext cx="6684962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1" name="Shape 131"/>
            <p:cNvCxnSpPr/>
            <p:nvPr/>
          </p:nvCxnSpPr>
          <p:spPr>
            <a:xfrm>
              <a:off x="550862" y="4586287"/>
              <a:ext cx="6684962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2" name="Shape 132"/>
            <p:cNvCxnSpPr/>
            <p:nvPr/>
          </p:nvCxnSpPr>
          <p:spPr>
            <a:xfrm>
              <a:off x="550862" y="5075237"/>
              <a:ext cx="6684962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3" name="Shape 133"/>
            <p:cNvCxnSpPr/>
            <p:nvPr/>
          </p:nvCxnSpPr>
          <p:spPr>
            <a:xfrm>
              <a:off x="550862" y="5564187"/>
              <a:ext cx="6684962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4" name="Shape 134"/>
            <p:cNvCxnSpPr/>
            <p:nvPr/>
          </p:nvCxnSpPr>
          <p:spPr>
            <a:xfrm>
              <a:off x="550862" y="5811837"/>
              <a:ext cx="6684962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5" name="Shape 135"/>
            <p:cNvCxnSpPr/>
            <p:nvPr/>
          </p:nvCxnSpPr>
          <p:spPr>
            <a:xfrm>
              <a:off x="550862" y="3530600"/>
              <a:ext cx="0" cy="2576512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6" name="Shape 136"/>
            <p:cNvCxnSpPr/>
            <p:nvPr/>
          </p:nvCxnSpPr>
          <p:spPr>
            <a:xfrm>
              <a:off x="7235825" y="3530600"/>
              <a:ext cx="0" cy="2576512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7" name="Shape 137"/>
            <p:cNvCxnSpPr/>
            <p:nvPr/>
          </p:nvCxnSpPr>
          <p:spPr>
            <a:xfrm>
              <a:off x="550862" y="3530600"/>
              <a:ext cx="6684962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8" name="Shape 138"/>
            <p:cNvCxnSpPr/>
            <p:nvPr/>
          </p:nvCxnSpPr>
          <p:spPr>
            <a:xfrm>
              <a:off x="550862" y="6107112"/>
              <a:ext cx="6684962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658812" y="0"/>
            <a:ext cx="7839075" cy="795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</a:pPr>
            <a:br>
              <a:rPr b="1" i="0" lang="en-US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Модель впровадження проекту</a:t>
            </a:r>
            <a:br>
              <a:rPr b="1" i="0" lang="en-US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960437" y="922337"/>
            <a:ext cx="7907337" cy="4883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F1414"/>
              </a:buClr>
              <a:buSzPts val="1700"/>
              <a:buFont typeface="Arial"/>
              <a:buNone/>
            </a:pPr>
            <a:r>
              <a:rPr b="1" i="0" lang="en-US" sz="1700" u="sng" cap="none" strike="noStrike">
                <a:solidFill>
                  <a:srgbClr val="AF1414"/>
                </a:solidFill>
                <a:latin typeface="Calibri"/>
                <a:ea typeface="Calibri"/>
                <a:cs typeface="Calibri"/>
                <a:sym typeface="Calibri"/>
              </a:rPr>
              <a:t>Рівень 1:	Мінімальна реновація</a:t>
            </a:r>
            <a:endParaRPr/>
          </a:p>
          <a:p>
            <a:pPr indent="-228600" lvl="0" marL="228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Заходи з регулювання та розподілу тепла переважно в середині будівлі; з дуже швидкою окупністю за рахунок енергозбереження</a:t>
            </a:r>
            <a:endParaRPr/>
          </a:p>
          <a:p>
            <a:pPr indent="-228600" lvl="0" marL="228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F1414"/>
              </a:buClr>
              <a:buSzPts val="1700"/>
              <a:buFont typeface="Arial"/>
              <a:buNone/>
            </a:pPr>
            <a:r>
              <a:rPr b="1" i="0" lang="en-US" sz="1700" u="sng" cap="none" strike="noStrike">
                <a:solidFill>
                  <a:srgbClr val="AF1414"/>
                </a:solidFill>
                <a:latin typeface="Calibri"/>
                <a:ea typeface="Calibri"/>
                <a:cs typeface="Calibri"/>
                <a:sym typeface="Calibri"/>
              </a:rPr>
              <a:t>Рівень 2:       Глибока реновація</a:t>
            </a:r>
            <a:endParaRPr/>
          </a:p>
          <a:p>
            <a:pPr indent="-228600" lvl="0" marL="228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Утеплення в основному зовнішніх конструкцій  будівель, які перебувають у відносно хорошому стані, для зменшення втрат тепла через зовнішній контур (стіни, дах, вікна тощо) будівлі; помірна окупність за рахунок енергозбереження.</a:t>
            </a:r>
            <a:endParaRPr/>
          </a:p>
          <a:p>
            <a:pPr indent="-228600" lvl="0" marL="228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F1414"/>
              </a:buClr>
              <a:buSzPts val="1700"/>
              <a:buFont typeface="Arial"/>
              <a:buNone/>
            </a:pPr>
            <a:r>
              <a:rPr b="1" i="0" lang="en-US" sz="1700" u="sng" cap="none" strike="noStrike">
                <a:solidFill>
                  <a:srgbClr val="AF1414"/>
                </a:solidFill>
                <a:latin typeface="Calibri"/>
                <a:ea typeface="Calibri"/>
                <a:cs typeface="Calibri"/>
                <a:sym typeface="Calibri"/>
              </a:rPr>
              <a:t>Пакет «Благоустрій»</a:t>
            </a:r>
            <a:endParaRPr/>
          </a:p>
          <a:p>
            <a:pPr indent="-228600" lvl="2" marL="11430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Додаткові не ЕЕ-заходи: ремонт (або реконструкція) дощової стокової каналізаційної системи; ремонт простору навколо будівлі (гідроізоляція); армування фундаментів і стін; ремонт каналізаційних систем; косметичний та технічний ремонт приміщень (туалети, коридори, під'їзди тощо); ремонт кухонної вентиляції</a:t>
            </a:r>
            <a:endParaRPr/>
          </a:p>
          <a:p>
            <a:pPr indent="-12065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4294967295" type="title"/>
          </p:nvPr>
        </p:nvSpPr>
        <p:spPr>
          <a:xfrm>
            <a:off x="658812" y="0"/>
            <a:ext cx="7839075" cy="6429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</a:pPr>
            <a:r>
              <a:rPr b="0" i="0" lang="en-US" sz="3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Енергоефективні заходи</a:t>
            </a:r>
            <a:endParaRPr/>
          </a:p>
        </p:txBody>
      </p:sp>
      <p:sp>
        <p:nvSpPr>
          <p:cNvPr id="150" name="Shape 150"/>
          <p:cNvSpPr txBox="1"/>
          <p:nvPr>
            <p:ph idx="4294967295" type="body"/>
          </p:nvPr>
        </p:nvSpPr>
        <p:spPr>
          <a:xfrm>
            <a:off x="646112" y="1465262"/>
            <a:ext cx="3857625" cy="47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0" y="4381500"/>
            <a:ext cx="3876675" cy="247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13147" l="7760" r="11040" t="12593"/>
          <a:stretch/>
        </p:blipFill>
        <p:spPr>
          <a:xfrm>
            <a:off x="160337" y="1181100"/>
            <a:ext cx="8831262" cy="45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4294967295" type="title"/>
          </p:nvPr>
        </p:nvSpPr>
        <p:spPr>
          <a:xfrm>
            <a:off x="658812" y="0"/>
            <a:ext cx="7839075" cy="604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</a:pPr>
            <a:r>
              <a:rPr b="0" i="0" lang="en-US" sz="3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Енергоефективні заходи</a:t>
            </a:r>
            <a:endParaRPr/>
          </a:p>
        </p:txBody>
      </p:sp>
      <p:sp>
        <p:nvSpPr>
          <p:cNvPr id="158" name="Shape 158"/>
          <p:cNvSpPr txBox="1"/>
          <p:nvPr>
            <p:ph idx="4294967295" type="body"/>
          </p:nvPr>
        </p:nvSpPr>
        <p:spPr>
          <a:xfrm>
            <a:off x="646112" y="1465262"/>
            <a:ext cx="3857625" cy="47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0" y="4381500"/>
            <a:ext cx="3876675" cy="247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19815" l="8645" r="10000" t="25461"/>
          <a:stretch/>
        </p:blipFill>
        <p:spPr>
          <a:xfrm>
            <a:off x="152400" y="925512"/>
            <a:ext cx="8829675" cy="334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 b="31018" l="15572" r="4114" t="50000"/>
          <a:stretch/>
        </p:blipFill>
        <p:spPr>
          <a:xfrm>
            <a:off x="207962" y="4514850"/>
            <a:ext cx="8740775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4294967295" type="title"/>
          </p:nvPr>
        </p:nvSpPr>
        <p:spPr>
          <a:xfrm>
            <a:off x="649287" y="0"/>
            <a:ext cx="7839075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</a:pPr>
            <a:r>
              <a:rPr b="0" i="0" lang="en-US" sz="3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Технічні завдання</a:t>
            </a:r>
            <a:endParaRPr/>
          </a:p>
        </p:txBody>
      </p:sp>
      <p:sp>
        <p:nvSpPr>
          <p:cNvPr id="167" name="Shape 167"/>
          <p:cNvSpPr txBox="1"/>
          <p:nvPr>
            <p:ph idx="4294967295" type="body"/>
          </p:nvPr>
        </p:nvSpPr>
        <p:spPr>
          <a:xfrm>
            <a:off x="646112" y="1465262"/>
            <a:ext cx="3857625" cy="47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21209" l="33488" r="33134" t="7875"/>
          <a:stretch/>
        </p:blipFill>
        <p:spPr>
          <a:xfrm>
            <a:off x="152400" y="962025"/>
            <a:ext cx="2894012" cy="3460750"/>
          </a:xfrm>
          <a:prstGeom prst="rect">
            <a:avLst/>
          </a:prstGeom>
          <a:noFill/>
          <a:ln cap="flat" cmpd="sng" w="25400">
            <a:solidFill>
              <a:srgbClr val="3A5896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b="17044" l="35673" r="33290" t="14915"/>
          <a:stretch/>
        </p:blipFill>
        <p:spPr>
          <a:xfrm>
            <a:off x="3281362" y="960437"/>
            <a:ext cx="2803525" cy="3459162"/>
          </a:xfrm>
          <a:prstGeom prst="rect">
            <a:avLst/>
          </a:prstGeom>
          <a:noFill/>
          <a:ln cap="flat" cmpd="sng" w="25400">
            <a:solidFill>
              <a:srgbClr val="3A5896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5">
            <a:alphaModFix/>
          </a:blip>
          <a:srcRect b="13615" l="37603" r="35417" t="23625"/>
          <a:stretch/>
        </p:blipFill>
        <p:spPr>
          <a:xfrm>
            <a:off x="6299200" y="973137"/>
            <a:ext cx="2644775" cy="3460750"/>
          </a:xfrm>
          <a:prstGeom prst="rect">
            <a:avLst/>
          </a:prstGeom>
          <a:noFill/>
          <a:ln cap="flat" cmpd="sng" w="25400">
            <a:solidFill>
              <a:srgbClr val="3A589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71" name="Shape 171"/>
          <p:cNvSpPr txBox="1"/>
          <p:nvPr/>
        </p:nvSpPr>
        <p:spPr>
          <a:xfrm>
            <a:off x="2503487" y="5137150"/>
            <a:ext cx="6831012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685800" marR="0" rtl="0" algn="l">
              <a:lnSpc>
                <a:spcPct val="81250"/>
              </a:lnSpc>
              <a:spcBef>
                <a:spcPts val="0"/>
              </a:spcBef>
              <a:spcAft>
                <a:spcPts val="0"/>
              </a:spcAft>
              <a:buClr>
                <a:srgbClr val="3A5896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3A5896"/>
                </a:solidFill>
                <a:latin typeface="Calibri"/>
                <a:ea typeface="Calibri"/>
                <a:cs typeface="Calibri"/>
                <a:sym typeface="Calibri"/>
              </a:rPr>
              <a:t>  Для кожного закладу проведено</a:t>
            </a:r>
            <a:endParaRPr/>
          </a:p>
          <a:p>
            <a:pPr indent="-228600" lvl="1" marL="685800" marR="0" rtl="0" algn="l">
              <a:lnSpc>
                <a:spcPct val="81250"/>
              </a:lnSpc>
              <a:spcBef>
                <a:spcPts val="600"/>
              </a:spcBef>
              <a:spcAft>
                <a:spcPts val="0"/>
              </a:spcAft>
              <a:buClr>
                <a:srgbClr val="3A5896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3A5896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i="0" lang="en-US" sz="3200" u="none" cap="none" strike="noStrike">
                <a:solidFill>
                  <a:srgbClr val="3A5896"/>
                </a:solidFill>
                <a:latin typeface="Calibri"/>
                <a:ea typeface="Calibri"/>
                <a:cs typeface="Calibri"/>
                <a:sym typeface="Calibri"/>
              </a:rPr>
              <a:t>верифікацію обсягів робіт та</a:t>
            </a:r>
            <a:r>
              <a:rPr b="1" lang="en-US" sz="3200">
                <a:solidFill>
                  <a:srgbClr val="3A58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3200" u="none" cap="none" strike="noStrike">
                <a:solidFill>
                  <a:srgbClr val="3A5896"/>
                </a:solidFill>
                <a:latin typeface="Calibri"/>
                <a:ea typeface="Calibri"/>
                <a:cs typeface="Calibri"/>
                <a:sym typeface="Calibri"/>
              </a:rPr>
              <a:t>підготовлено технічні завдання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1049337" y="0"/>
            <a:ext cx="7439025" cy="566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Економія енергії: тарифні сценарії</a:t>
            </a: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1085850" y="-366712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0" y="4381500"/>
            <a:ext cx="3876675" cy="247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9825" y="1150937"/>
            <a:ext cx="7099300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3588096" y="3455193"/>
            <a:ext cx="1944215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середньорічна = 4,0%</a:t>
            </a:r>
            <a:endParaRPr b="1" sz="11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3732112" y="3023145"/>
            <a:ext cx="1728192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середньорічна = 6,5%</a:t>
            </a: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3012033" y="2068607"/>
            <a:ext cx="1953210" cy="316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середньорічна = 10,0%</a:t>
            </a:r>
            <a:endParaRPr b="1" sz="11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9825" y="1150937"/>
            <a:ext cx="709930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658812" y="0"/>
            <a:ext cx="7839075" cy="795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Тарифні ставки по електроенергії</a:t>
            </a: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0" y="4381500"/>
            <a:ext cx="3876675" cy="247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2" y="1181100"/>
            <a:ext cx="7445375" cy="486886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2768066" y="2117204"/>
            <a:ext cx="1886719" cy="325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середньорічна = 10,0%</a:t>
            </a:r>
            <a:endParaRPr b="1" sz="11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3344130" y="2981300"/>
            <a:ext cx="1792232" cy="318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середньорічна = 7,5%</a:t>
            </a:r>
            <a:endParaRPr b="1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3416138" y="3428938"/>
            <a:ext cx="1720224" cy="318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середньорічна = 4,0%</a:t>
            </a:r>
            <a:endParaRPr b="1" sz="11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Shape 19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112" y="1181100"/>
            <a:ext cx="7445375" cy="486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5B9BD5"/>
      </a:accent4>
      <a:accent5>
        <a:srgbClr val="ED7D31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