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31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8" r:id="rId23"/>
    <p:sldId id="297" r:id="rId24"/>
    <p:sldId id="272" r:id="rId25"/>
    <p:sldId id="273" r:id="rId26"/>
    <p:sldId id="274" r:id="rId27"/>
    <p:sldId id="275" r:id="rId28"/>
    <p:sldId id="276" r:id="rId29"/>
    <p:sldId id="270" r:id="rId3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9" name="Shape 4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hape 28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  <p:sp>
        <p:nvSpPr>
          <p:cNvPr id="6146" name="Shape 29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3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  <p:sp>
        <p:nvSpPr>
          <p:cNvPr id="29698" name="Shape 37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3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  <p:sp>
        <p:nvSpPr>
          <p:cNvPr id="31746" name="Shape 37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3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  <p:sp>
        <p:nvSpPr>
          <p:cNvPr id="33794" name="Shape 37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3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  <p:sp>
        <p:nvSpPr>
          <p:cNvPr id="35842" name="Shape 37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3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  <p:sp>
        <p:nvSpPr>
          <p:cNvPr id="37890" name="Shape 37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3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  <p:sp>
        <p:nvSpPr>
          <p:cNvPr id="39938" name="Shape 37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  <p:sp>
        <p:nvSpPr>
          <p:cNvPr id="41986" name="Shape 243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DF26E-A518-4772-9BCA-00EA5C608DBF}" type="slidenum">
              <a:rPr lang="en-US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58812" y="0"/>
            <a:ext cx="7839075" cy="13382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46112" y="1465262"/>
            <a:ext cx="7869237" cy="4711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3F4F-DD99-4FC9-AEC8-346110F001D3}" type="slidenum">
              <a:rPr lang="en-US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hape 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30775"/>
            <a:ext cx="337185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646113" y="1465263"/>
            <a:ext cx="786923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dt" idx="1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98989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Shape 9"/>
          <p:cNvSpPr txBox="1">
            <a:spLocks noGrp="1"/>
          </p:cNvSpPr>
          <p:nvPr>
            <p:ph type="ftr" idx="11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Shape 10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SzPts val="1200"/>
              <a:buFont typeface="Calibri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E7637166-D5E1-4FDF-AAE1-0B3D23AF31BC}" type="slidenum">
              <a:rPr lang="en-US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31" name="Shape 11"/>
          <p:cNvSpPr txBox="1">
            <a:spLocks noGrp="1"/>
          </p:cNvSpPr>
          <p:nvPr>
            <p:ph type="title"/>
          </p:nvPr>
        </p:nvSpPr>
        <p:spPr bwMode="auto">
          <a:xfrm>
            <a:off x="658813" y="0"/>
            <a:ext cx="78390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uk-UA" smtClean="0">
              <a:sym typeface="Arial" charset="0"/>
            </a:endParaRPr>
          </a:p>
        </p:txBody>
      </p:sp>
      <p:pic>
        <p:nvPicPr>
          <p:cNvPr id="1032" name="Shape 1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30775"/>
            <a:ext cx="337185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hape 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5913"/>
            <a:ext cx="7004050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hape 32"/>
          <p:cNvSpPr txBox="1">
            <a:spLocks noChangeArrowheads="1"/>
          </p:cNvSpPr>
          <p:nvPr/>
        </p:nvSpPr>
        <p:spPr bwMode="auto">
          <a:xfrm>
            <a:off x="1328738" y="1182688"/>
            <a:ext cx="67675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3600"/>
              <a:buFont typeface="Arial" charset="0"/>
              <a:buNone/>
            </a:pPr>
            <a:endParaRPr lang="uk-UA" sz="3600" b="1">
              <a:solidFill>
                <a:srgbClr val="1D3C7A"/>
              </a:solidFill>
            </a:endParaRPr>
          </a:p>
          <a:p>
            <a:pPr algn="ctr">
              <a:buClr>
                <a:srgbClr val="000000"/>
              </a:buClr>
              <a:buSzPts val="3600"/>
              <a:buFont typeface="Arial" charset="0"/>
              <a:buNone/>
            </a:pPr>
            <a:endParaRPr lang="uk-UA" sz="3600" b="1">
              <a:solidFill>
                <a:srgbClr val="1D3C7A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uk-UA" sz="3600" b="1">
              <a:solidFill>
                <a:srgbClr val="1D3C7A"/>
              </a:solidFill>
            </a:endParaRPr>
          </a:p>
        </p:txBody>
      </p:sp>
      <p:sp>
        <p:nvSpPr>
          <p:cNvPr id="5124" name="Shape 33"/>
          <p:cNvSpPr txBox="1">
            <a:spLocks noChangeArrowheads="1"/>
          </p:cNvSpPr>
          <p:nvPr/>
        </p:nvSpPr>
        <p:spPr bwMode="auto">
          <a:xfrm>
            <a:off x="3848100" y="3871913"/>
            <a:ext cx="52959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1D3C7A"/>
              </a:buClr>
              <a:buSzPts val="1800"/>
              <a:buFont typeface="Arial" charset="0"/>
              <a:buNone/>
            </a:pPr>
            <a:r>
              <a:rPr lang="en-US" sz="1800" b="1">
                <a:solidFill>
                  <a:srgbClr val="1D3C7A"/>
                </a:solidFill>
              </a:rPr>
              <a:t>Доповідач:</a:t>
            </a:r>
            <a:endParaRPr lang="uk-UA"/>
          </a:p>
          <a:p>
            <a:pPr algn="r">
              <a:buClr>
                <a:srgbClr val="1D3C7A"/>
              </a:buClr>
              <a:buSzPts val="1800"/>
              <a:buFont typeface="Arial" charset="0"/>
              <a:buNone/>
            </a:pPr>
            <a:r>
              <a:rPr lang="uk-UA" sz="1800" b="1">
                <a:solidFill>
                  <a:srgbClr val="1D3C7A"/>
                </a:solidFill>
              </a:rPr>
              <a:t>Технічний директор</a:t>
            </a:r>
          </a:p>
          <a:p>
            <a:pPr algn="r">
              <a:buClr>
                <a:srgbClr val="1D3C7A"/>
              </a:buClr>
              <a:buSzPts val="1800"/>
              <a:buFont typeface="Arial" charset="0"/>
              <a:buNone/>
            </a:pPr>
            <a:r>
              <a:rPr lang="uk-UA" sz="1800" b="1">
                <a:solidFill>
                  <a:srgbClr val="1D3C7A"/>
                </a:solidFill>
              </a:rPr>
              <a:t>КП «Кременчуцька Енергосервісна Компанія»</a:t>
            </a:r>
          </a:p>
          <a:p>
            <a:pPr algn="r">
              <a:buClr>
                <a:srgbClr val="1D3C7A"/>
              </a:buClr>
              <a:buSzPts val="2400"/>
              <a:buFont typeface="Arial" charset="0"/>
              <a:buNone/>
            </a:pPr>
            <a:r>
              <a:rPr lang="uk-UA" sz="2400" b="1">
                <a:solidFill>
                  <a:srgbClr val="1D3C7A"/>
                </a:solidFill>
              </a:rPr>
              <a:t>Діденко Андрій Петрович</a:t>
            </a:r>
            <a:endParaRPr lang="uk-UA"/>
          </a:p>
        </p:txBody>
      </p:sp>
      <p:sp>
        <p:nvSpPr>
          <p:cNvPr id="5125" name="Shape 34"/>
          <p:cNvSpPr txBox="1">
            <a:spLocks noChangeArrowheads="1"/>
          </p:cNvSpPr>
          <p:nvPr/>
        </p:nvSpPr>
        <p:spPr bwMode="auto">
          <a:xfrm>
            <a:off x="679450" y="593725"/>
            <a:ext cx="7712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385592"/>
              </a:buClr>
              <a:buSzPts val="2000"/>
              <a:buFont typeface="Arial" charset="0"/>
              <a:buNone/>
            </a:pPr>
            <a:r>
              <a:rPr lang="en-US" sz="2000" b="1">
                <a:solidFill>
                  <a:srgbClr val="385592"/>
                </a:solidFill>
              </a:rPr>
              <a:t>       Проект “Підвищення енергоефективності громадських                      </a:t>
            </a:r>
            <a:endParaRPr lang="uk-UA"/>
          </a:p>
          <a:p>
            <a:pPr>
              <a:buClr>
                <a:srgbClr val="385592"/>
              </a:buClr>
              <a:buSzPts val="2000"/>
              <a:buFont typeface="Arial" charset="0"/>
              <a:buNone/>
            </a:pPr>
            <a:r>
              <a:rPr lang="en-US" sz="2000" b="1">
                <a:solidFill>
                  <a:srgbClr val="385592"/>
                </a:solidFill>
              </a:rPr>
              <a:t>                           будівель у м. Кременчук”</a:t>
            </a:r>
            <a:endParaRPr lang="uk-UA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endParaRPr lang="uk-UA" sz="2000" b="1">
              <a:solidFill>
                <a:srgbClr val="385592"/>
              </a:solidFill>
            </a:endParaRPr>
          </a:p>
          <a:p>
            <a:pPr algn="ctr">
              <a:buClr>
                <a:srgbClr val="385592"/>
              </a:buClr>
              <a:buSzPts val="2000"/>
              <a:buFont typeface="Arial" charset="0"/>
              <a:buNone/>
            </a:pPr>
            <a:r>
              <a:rPr lang="en-US" sz="2000" b="1">
                <a:solidFill>
                  <a:srgbClr val="385592"/>
                </a:solidFill>
              </a:rPr>
              <a:t>       </a:t>
            </a:r>
            <a:r>
              <a:rPr lang="uk-UA" sz="2000" b="1">
                <a:solidFill>
                  <a:srgbClr val="385592"/>
                </a:solidFill>
              </a:rPr>
              <a:t>Технічні вимоги що до виконання ергоефективних заходів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Заміна та ремонт вікон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362" name="Текст 2"/>
          <p:cNvSpPr txBox="1">
            <a:spLocks/>
          </p:cNvSpPr>
          <p:nvPr/>
        </p:nvSpPr>
        <p:spPr bwMode="auto">
          <a:xfrm>
            <a:off x="342900" y="1057275"/>
            <a:ext cx="86106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400">
                <a:latin typeface="Calibri" pitchFamily="34" charset="0"/>
                <a:sym typeface="Calibri" pitchFamily="34" charset="0"/>
              </a:rPr>
              <a:t>Деякі віконні рами прогнили і протікають. Це ще одна причина, чому деякі будівлі в зимовий період залишаються досить холодними, незважаючи на порівняно високий рівень теплопостачання.  У середньому коефіцієнт теплопередачі (U) становить 2,5 Вт/м</a:t>
            </a:r>
            <a:r>
              <a:rPr lang="ru-RU" sz="2400" baseline="30000">
                <a:latin typeface="Calibri" pitchFamily="34" charset="0"/>
                <a:sym typeface="Calibri" pitchFamily="34" charset="0"/>
              </a:rPr>
              <a:t>2</a:t>
            </a:r>
            <a:r>
              <a:rPr lang="ru-RU" sz="2400">
                <a:latin typeface="Calibri" pitchFamily="34" charset="0"/>
                <a:sym typeface="Calibri" pitchFamily="34" charset="0"/>
              </a:rPr>
              <a:t>К. Проте теплові характеристики нових вікон нижчі в порівнянні з діючими українськими нормами (діють з 2006 року). Норми вимагають встановлення вікон з максимальним U = 1,33 Вт/м</a:t>
            </a:r>
            <a:r>
              <a:rPr lang="ru-RU" sz="2400" baseline="30000">
                <a:latin typeface="Calibri" pitchFamily="34" charset="0"/>
                <a:sym typeface="Calibri" pitchFamily="34" charset="0"/>
              </a:rPr>
              <a:t>2</a:t>
            </a:r>
            <a:r>
              <a:rPr lang="ru-RU" sz="2400">
                <a:latin typeface="Calibri" pitchFamily="34" charset="0"/>
                <a:sym typeface="Calibri" pitchFamily="34" charset="0"/>
              </a:rPr>
              <a:t>К, тоді як встановлені вікна мають значення теплопередачі U = 2,0 Вт/м</a:t>
            </a:r>
            <a:r>
              <a:rPr lang="ru-RU" sz="2400" baseline="30000">
                <a:latin typeface="Calibri" pitchFamily="34" charset="0"/>
                <a:sym typeface="Calibri" pitchFamily="34" charset="0"/>
              </a:rPr>
              <a:t>2</a:t>
            </a:r>
            <a:r>
              <a:rPr lang="ru-RU" sz="2400">
                <a:latin typeface="Calibri" pitchFamily="34" charset="0"/>
                <a:sym typeface="Calibri" pitchFamily="34" charset="0"/>
              </a:rPr>
              <a:t>К і вище. Нові теплоізольовані вікна, передбачені в аудитах, - це склопакети з металопластикових конструкцій із значеннями U = 1,33 Вт/м</a:t>
            </a:r>
            <a:r>
              <a:rPr lang="ru-RU" sz="2400" baseline="30000">
                <a:latin typeface="Calibri" pitchFamily="34" charset="0"/>
                <a:sym typeface="Calibri" pitchFamily="34" charset="0"/>
              </a:rPr>
              <a:t>2</a:t>
            </a:r>
            <a:r>
              <a:rPr lang="ru-RU" sz="2400">
                <a:latin typeface="Calibri" pitchFamily="34" charset="0"/>
                <a:sym typeface="Calibri" pitchFamily="34" charset="0"/>
              </a:rPr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Заміна та ремонт вікон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386" name="Текст 2"/>
          <p:cNvSpPr txBox="1">
            <a:spLocks/>
          </p:cNvSpPr>
          <p:nvPr/>
        </p:nvSpPr>
        <p:spPr bwMode="auto">
          <a:xfrm>
            <a:off x="342900" y="1057275"/>
            <a:ext cx="86106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6387" name="Picture 66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181100"/>
            <a:ext cx="84455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Заміна та ремонт вікон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410" name="Текст 2"/>
          <p:cNvSpPr txBox="1">
            <a:spLocks/>
          </p:cNvSpPr>
          <p:nvPr/>
        </p:nvSpPr>
        <p:spPr bwMode="auto">
          <a:xfrm>
            <a:off x="342900" y="1057275"/>
            <a:ext cx="8610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400">
                <a:latin typeface="Calibri" pitchFamily="34" charset="0"/>
                <a:sym typeface="Calibri" pitchFamily="34" charset="0"/>
              </a:rPr>
              <a:t>У приміщеннях з незначною кількістю людей але з підвищеною вологою (наприклад, пральні приміщення з високим вимогами щодо свіжого повітря) або приміщеннях з високим термічним навантаженням (наприклад, на кухнях) слід встановити автономні вентиляційні системи.</a:t>
            </a:r>
          </a:p>
        </p:txBody>
      </p:sp>
      <p:pic>
        <p:nvPicPr>
          <p:cNvPr id="17411" name="Picture 67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7800" y="3022600"/>
            <a:ext cx="483393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Заміна та ремонт вікон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4" name="Текст 2"/>
          <p:cNvSpPr txBox="1">
            <a:spLocks/>
          </p:cNvSpPr>
          <p:nvPr/>
        </p:nvSpPr>
        <p:spPr bwMode="auto">
          <a:xfrm>
            <a:off x="304800" y="1057275"/>
            <a:ext cx="59182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400">
                <a:latin typeface="Calibri" pitchFamily="34" charset="0"/>
                <a:sym typeface="Calibri" pitchFamily="34" charset="0"/>
              </a:rPr>
              <a:t>Також треба звертати увагу на товщину віконної рами (мінімальна товщина 70 мм), кількість повітряних камер в профілі (мінімум 5), кількість ущільнювачив (мінімум 2).</a:t>
            </a:r>
          </a:p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400">
                <a:latin typeface="Calibri" pitchFamily="34" charset="0"/>
                <a:sym typeface="Calibri" pitchFamily="34" charset="0"/>
              </a:rPr>
              <a:t> Після встановлення вікон герметизацію необхідно проводити піною для зовнішнього використання, вона стіка до низьких температур та сонячного віпромінювання.</a:t>
            </a:r>
          </a:p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8435" name="Grafik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8700" y="1057275"/>
            <a:ext cx="29210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Grafik 42" descr="classiccontact_02_02c247b5b7"/>
          <p:cNvPicPr>
            <a:picLocks noChangeAspect="1" noChangeArrowheads="1"/>
          </p:cNvPicPr>
          <p:nvPr/>
        </p:nvPicPr>
        <p:blipFill>
          <a:blip r:embed="rId3"/>
          <a:srcRect t="7980" b="12207"/>
          <a:stretch>
            <a:fillRect/>
          </a:stretch>
        </p:blipFill>
        <p:spPr bwMode="auto">
          <a:xfrm>
            <a:off x="4229100" y="4584700"/>
            <a:ext cx="48006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Встановлення нових тепоізольованих дверей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58" name="Текст 2"/>
          <p:cNvSpPr txBox="1">
            <a:spLocks/>
          </p:cNvSpPr>
          <p:nvPr/>
        </p:nvSpPr>
        <p:spPr bwMode="auto">
          <a:xfrm>
            <a:off x="304800" y="857250"/>
            <a:ext cx="86741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Будівлі в Кременчуці найчастіше мають дерев'яні, пластикові та алюмінієві двері з одинарними, подвійними або комбінованими рамами, а також різноманітні варіанти скління без термоізоляції. Відповідно до прийнятих стандартів, двері і скління всередині дверних каркасів не характеризуються високою енергоефективністю. Отже, більшість дверей спричиняють величезні надмірні втрати тепла. Крім того, відсутність вестибюлів в багатьох будинках призводить до проникнення холодного повітря в будівлю.</a:t>
            </a:r>
          </a:p>
          <a:p>
            <a:pPr marL="50800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Середньозважений тепловий опір зовнішніх дверей становить R = 0,41 (м</a:t>
            </a:r>
            <a:r>
              <a:rPr lang="ru-RU" sz="2000" baseline="30000">
                <a:latin typeface="Calibri" pitchFamily="34" charset="0"/>
                <a:sym typeface="Calibri" pitchFamily="34" charset="0"/>
              </a:rPr>
              <a:t>2</a:t>
            </a:r>
            <a:r>
              <a:rPr lang="ru-RU" sz="2000">
                <a:latin typeface="Calibri" pitchFamily="34" charset="0"/>
                <a:sym typeface="Calibri" pitchFamily="34" charset="0"/>
              </a:rPr>
              <a:t>К)/Вт, що відповідає U = 2,43 Вт/(м</a:t>
            </a:r>
            <a:r>
              <a:rPr lang="ru-RU" sz="2000" baseline="30000">
                <a:latin typeface="Calibri" pitchFamily="34" charset="0"/>
                <a:sym typeface="Calibri" pitchFamily="34" charset="0"/>
              </a:rPr>
              <a:t>2</a:t>
            </a:r>
            <a:r>
              <a:rPr lang="ru-RU" sz="2000">
                <a:latin typeface="Calibri" pitchFamily="34" charset="0"/>
                <a:sym typeface="Calibri" pitchFamily="34" charset="0"/>
              </a:rPr>
              <a:t>К). Відповідно до ДБН В.2.6-31: 2006, стандартне значення U має бути U = 1,66 Вт/(м</a:t>
            </a:r>
            <a:r>
              <a:rPr lang="ru-RU" sz="2000" baseline="30000">
                <a:latin typeface="Calibri" pitchFamily="34" charset="0"/>
                <a:sym typeface="Calibri" pitchFamily="34" charset="0"/>
              </a:rPr>
              <a:t>2</a:t>
            </a:r>
            <a:r>
              <a:rPr lang="ru-RU" sz="2000">
                <a:latin typeface="Calibri" pitchFamily="34" charset="0"/>
                <a:sym typeface="Calibri" pitchFamily="34" charset="0"/>
              </a:rPr>
              <a:t>К). </a:t>
            </a:r>
          </a:p>
          <a:p>
            <a:pPr marL="50800" algn="just">
              <a:lnSpc>
                <a:spcPct val="90000"/>
              </a:lnSpc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Тому розглядається необхідність встановлення нових ізольованих дверей з U = 1,53 Вт/(м</a:t>
            </a:r>
            <a:r>
              <a:rPr lang="ru-RU" sz="2000" baseline="30000">
                <a:latin typeface="Calibri" pitchFamily="34" charset="0"/>
                <a:sym typeface="Calibri" pitchFamily="34" charset="0"/>
              </a:rPr>
              <a:t>2</a:t>
            </a:r>
            <a:r>
              <a:rPr lang="ru-RU" sz="2000">
                <a:latin typeface="Calibri" pitchFamily="34" charset="0"/>
                <a:sym typeface="Calibri" pitchFamily="34" charset="0"/>
              </a:rPr>
              <a:t>К). Щоб уникнути вже згаданої «холодної» тяги в будівлю, також передбачається встановити подвійні двері в деяких будівлях для створення</a:t>
            </a:r>
            <a:r>
              <a:rPr lang="ru-RU" sz="2000">
                <a:sym typeface="Calibri" pitchFamily="34" charset="0"/>
              </a:rPr>
              <a:t> </a:t>
            </a:r>
            <a:r>
              <a:rPr lang="ru-RU" sz="2000">
                <a:latin typeface="Calibri" pitchFamily="34" charset="0"/>
                <a:sym typeface="Calibri" pitchFamily="34" charset="0"/>
              </a:rPr>
              <a:t>вестибюлів (теплових буферів).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Заходи для систем Опалення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0482" name="Текст 2"/>
          <p:cNvSpPr txBox="1">
            <a:spLocks/>
          </p:cNvSpPr>
          <p:nvPr/>
        </p:nvSpPr>
        <p:spPr bwMode="auto">
          <a:xfrm>
            <a:off x="257175" y="2108200"/>
            <a:ext cx="86741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В більшості з 66 адміністративних будівель температура теплоносія, що подається, регулюється ручним регулюванням теплової вихідної потужності котла відповідно до затверджених «температурних графіків», при постійному потоці теплоносія.</a:t>
            </a:r>
          </a:p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Через відсутність автоматичного регулювання температури потоку теплоносія, що подається, та неможливість регулювання цього потоку система працює неефективно. </a:t>
            </a:r>
          </a:p>
          <a:p>
            <a:pPr marL="50800" algn="just">
              <a:lnSpc>
                <a:spcPct val="90000"/>
              </a:lnSpc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Таким чином, встановлення окремих теплопунктів з автоматичним регулюванням температури є одним з основних заходів з 	           енергоефективності, який буде виконуватися для всіх відібраних будівель. </a:t>
            </a:r>
          </a:p>
        </p:txBody>
      </p:sp>
      <p:sp>
        <p:nvSpPr>
          <p:cNvPr id="4" name="Shape 39"/>
          <p:cNvSpPr txBox="1">
            <a:spLocks/>
          </p:cNvSpPr>
          <p:nvPr/>
        </p:nvSpPr>
        <p:spPr>
          <a:xfrm>
            <a:off x="1055688" y="1133475"/>
            <a:ext cx="7339012" cy="720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Індивідуальні теплові пункти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Заходи для систем Опалення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506" name="Текст 2"/>
          <p:cNvSpPr txBox="1">
            <a:spLocks/>
          </p:cNvSpPr>
          <p:nvPr/>
        </p:nvSpPr>
        <p:spPr bwMode="auto">
          <a:xfrm>
            <a:off x="219075" y="1879600"/>
            <a:ext cx="86741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Ця система дозволяє адаптувати попит будівлі на тепло до поточного фактичного теплоспоживання  відповідно до зовнішньої температури. Теплопункти є технічною передумовою управління попитом та основою для нарахування оплати на основі споживання. Завдяки теплопунктам буде можливий централізований дистанційний моніторинг та регулювання теплопостачання.</a:t>
            </a:r>
          </a:p>
        </p:txBody>
      </p:sp>
      <p:sp>
        <p:nvSpPr>
          <p:cNvPr id="4" name="Shape 39"/>
          <p:cNvSpPr txBox="1">
            <a:spLocks/>
          </p:cNvSpPr>
          <p:nvPr/>
        </p:nvSpPr>
        <p:spPr>
          <a:xfrm>
            <a:off x="1055688" y="1133475"/>
            <a:ext cx="7339012" cy="720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Індивідуальні теплові пункти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1508" name="Picture 75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3670300"/>
            <a:ext cx="71755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Заходи для систем опалення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530" name="Текст 2"/>
          <p:cNvSpPr txBox="1">
            <a:spLocks/>
          </p:cNvSpPr>
          <p:nvPr/>
        </p:nvSpPr>
        <p:spPr bwMode="auto">
          <a:xfrm>
            <a:off x="257175" y="1854200"/>
            <a:ext cx="86741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У більшості відвіданих приміщень системи опалення гідравлічно не збалансовані (згідно з отриманою відповідно до енергетичних аудитів інформацією). У цих випадках радіатори, розташовані ближче до циркуляційного насоса, завдяки підвищеному гідравлічному опору випромінюють більше тепла, ніж радіатори, розташовані на більш віддаленій ділянці системи опалення. </a:t>
            </a:r>
          </a:p>
          <a:p>
            <a:pPr marL="50800">
              <a:lnSpc>
                <a:spcPct val="90000"/>
              </a:lnSpc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В результаті деякі приміщення перегріваються, а інші приміщення, розташовані далі від циркуляційного насоса, нагріваються недостатньо. Тому теплоносій необхідно розподілити відповідно до потреби в теплопостачанні.</a:t>
            </a:r>
            <a:r>
              <a:rPr lang="ru-RU" sz="2000">
                <a:sym typeface="Calibri" pitchFamily="34" charset="0"/>
              </a:rPr>
              <a:t> </a:t>
            </a:r>
            <a:r>
              <a:rPr lang="ru-RU" sz="2000">
                <a:latin typeface="Calibri" pitchFamily="34" charset="0"/>
                <a:sym typeface="Calibri" pitchFamily="34" charset="0"/>
              </a:rPr>
              <a:t>Це називається гідравлічним балансуванням.</a:t>
            </a:r>
          </a:p>
        </p:txBody>
      </p:sp>
      <p:sp>
        <p:nvSpPr>
          <p:cNvPr id="4" name="Shape 39"/>
          <p:cNvSpPr txBox="1">
            <a:spLocks/>
          </p:cNvSpPr>
          <p:nvPr/>
        </p:nvSpPr>
        <p:spPr>
          <a:xfrm>
            <a:off x="1055688" y="1133475"/>
            <a:ext cx="7339012" cy="720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Гідравлічне балансування мережі опалення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Заходи для систем опалення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3554" name="Текст 2"/>
          <p:cNvSpPr txBox="1">
            <a:spLocks/>
          </p:cNvSpPr>
          <p:nvPr/>
        </p:nvSpPr>
        <p:spPr bwMode="auto">
          <a:xfrm>
            <a:off x="257175" y="1644650"/>
            <a:ext cx="86741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Практично у всіх розглянутих будівлях вкрай необхідно передбачити ізоляцію труб теплорозподілу. Іноді ізоляція відсутня, або існуюча ізоляція пошкоджена, на що вказують теплові зображення декількох труб мережі теплопостачання. Цей захід разом з гідравлічним балансуванням є одним із заходів з найкращими фінансовими результатами. </a:t>
            </a:r>
          </a:p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У деяких частинах будинків радіатори часто накриваються невідповідними екранами, які запобігають необхідній конвекції повітря. Достатньо просто застосувати теплові екрани позаду радіаторів і поліпшити циркуляцію повітря, і це матиме значний  вплив на ефективність випромінення радіатора.</a:t>
            </a:r>
          </a:p>
        </p:txBody>
      </p:sp>
      <p:sp>
        <p:nvSpPr>
          <p:cNvPr id="4" name="Shape 39"/>
          <p:cNvSpPr txBox="1">
            <a:spLocks/>
          </p:cNvSpPr>
          <p:nvPr/>
        </p:nvSpPr>
        <p:spPr>
          <a:xfrm>
            <a:off x="1055688" y="942975"/>
            <a:ext cx="7339012" cy="720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Відновлення тепломережі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23556" name="Group 122789"/>
          <p:cNvGrpSpPr>
            <a:grpSpLocks/>
          </p:cNvGrpSpPr>
          <p:nvPr/>
        </p:nvGrpSpPr>
        <p:grpSpPr bwMode="auto">
          <a:xfrm>
            <a:off x="3213100" y="4810125"/>
            <a:ext cx="5624513" cy="2171700"/>
            <a:chOff x="0" y="0"/>
            <a:chExt cx="4112895" cy="1317325"/>
          </a:xfrm>
        </p:grpSpPr>
        <p:pic>
          <p:nvPicPr>
            <p:cNvPr id="23557" name="Picture 769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100"/>
              <a:ext cx="1901825" cy="1205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Rectangle 7693"/>
            <p:cNvSpPr>
              <a:spLocks noChangeArrowheads="1"/>
            </p:cNvSpPr>
            <p:nvPr/>
          </p:nvSpPr>
          <p:spPr bwMode="auto">
            <a:xfrm>
              <a:off x="1902333" y="1129744"/>
              <a:ext cx="186598" cy="187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016125" indent="-6350">
                <a:lnSpc>
                  <a:spcPct val="107000"/>
                </a:lnSpc>
                <a:spcAft>
                  <a:spcPts val="800"/>
                </a:spcAft>
                <a:buClr>
                  <a:srgbClr val="000000"/>
                </a:buClr>
                <a:buFont typeface="Arial" charset="0"/>
                <a:buNone/>
              </a:pPr>
              <a:r>
                <a:rPr lang="ru-RU" sz="1000" b="1">
                  <a:solidFill>
                    <a:srgbClr val="333333"/>
                  </a:solidFill>
                </a:rPr>
                <a:t>    </a:t>
              </a:r>
              <a:endParaRPr lang="ru-RU" sz="1100">
                <a:latin typeface="Calibri" pitchFamily="34" charset="0"/>
              </a:endParaRPr>
            </a:p>
          </p:txBody>
        </p:sp>
        <p:pic>
          <p:nvPicPr>
            <p:cNvPr id="23559" name="Picture 769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3430" y="0"/>
              <a:ext cx="2069465" cy="124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Заходи для систем вентиляції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4578" name="Текст 2"/>
          <p:cNvSpPr txBox="1">
            <a:spLocks/>
          </p:cNvSpPr>
          <p:nvPr/>
        </p:nvSpPr>
        <p:spPr bwMode="auto">
          <a:xfrm>
            <a:off x="0" y="879475"/>
            <a:ext cx="86741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>
              <a:lnSpc>
                <a:spcPct val="90000"/>
              </a:lnSpc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Всі адміністративні будівлі Кременчука обладнані системами природної вентиляції. Автономні системи витяжної вентиляції / децентралізовані вентиляційні системи/ працюють на кухнях та в деяких великих приміщеннях, таких як тренажерні зали, їдальні та приміщення для проведення засідань, однак вони не працюють належним чином та мають значне надмірне споживання енергії. </a:t>
            </a:r>
          </a:p>
          <a:p>
            <a:pPr marL="50800">
              <a:lnSpc>
                <a:spcPct val="90000"/>
              </a:lnSpc>
              <a:buClr>
                <a:srgbClr val="000000"/>
              </a:buClr>
              <a:buSzPts val="2800"/>
              <a:buFont typeface="Arial" charset="0"/>
              <a:buNone/>
            </a:pPr>
            <a:endParaRPr lang="ru-RU" sz="2000">
              <a:latin typeface="Calibri" pitchFamily="34" charset="0"/>
              <a:sym typeface="Calibri" pitchFamily="34" charset="0"/>
            </a:endParaRPr>
          </a:p>
          <a:p>
            <a:pPr marL="50800">
              <a:lnSpc>
                <a:spcPct val="90000"/>
              </a:lnSpc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Основною метою встановлення нової вентиляційної установки є:  </a:t>
            </a:r>
          </a:p>
          <a:p>
            <a:pPr marL="50800">
              <a:lnSpc>
                <a:spcPct val="90000"/>
              </a:lnSpc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ru-RU" sz="2000">
                <a:latin typeface="Calibri" pitchFamily="34" charset="0"/>
                <a:sym typeface="Calibri" pitchFamily="34" charset="0"/>
              </a:rPr>
              <a:t>Забезпечення належної якості повітря з урахуванням призначення приміщень та присутності людей в різних приміщеннях /їх заповнення/; </a:t>
            </a:r>
          </a:p>
          <a:p>
            <a:pPr marL="50800">
              <a:lnSpc>
                <a:spcPct val="90000"/>
              </a:lnSpc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ru-RU" sz="2000">
                <a:latin typeface="Calibri" pitchFamily="34" charset="0"/>
                <a:sym typeface="Calibri" pitchFamily="34" charset="0"/>
              </a:rPr>
              <a:t>Повторне використання енергії витяжного повітря з метою зниження споживання енергії для нагрівання повітря; </a:t>
            </a:r>
          </a:p>
          <a:p>
            <a:pPr marL="50800">
              <a:lnSpc>
                <a:spcPct val="90000"/>
              </a:lnSpc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ru-RU" sz="2000">
                <a:latin typeface="Calibri" pitchFamily="34" charset="0"/>
                <a:sym typeface="Calibri" pitchFamily="34" charset="0"/>
              </a:rPr>
              <a:t>Підвищення ефективності та економія електроенергії шляхом встановлення вентиляційного обладнання з використанням 						енергозберігаючих двигунів.</a:t>
            </a:r>
          </a:p>
          <a:p>
            <a:pPr marL="50800">
              <a:lnSpc>
                <a:spcPct val="90000"/>
              </a:lnSpc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				</a:t>
            </a:r>
          </a:p>
          <a:p>
            <a:pPr marL="50800">
              <a:lnSpc>
                <a:spcPct val="90000"/>
              </a:lnSpc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				З цієї причини встановлення нової 					автоматично контрольованої системи 					вентиляції вважається дуже важливим, 				оскільки поточна ситуація є дуже 					незадовільною.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Текст 2"/>
          <p:cNvSpPr txBox="1">
            <a:spLocks noGrp="1"/>
          </p:cNvSpPr>
          <p:nvPr>
            <p:ph type="body" idx="1"/>
          </p:nvPr>
        </p:nvSpPr>
        <p:spPr>
          <a:xfrm>
            <a:off x="646113" y="2108200"/>
            <a:ext cx="7926387" cy="4068763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Теплоізоляція стін - мінеральна вата;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Теплоізоляція мансардного поверху - мінеральна вата або поліуретан;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Теплоізоляція плоского даху - поліуретан; 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Утеплення підвальних приміщень - мінеральна вата або поліуретан;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Заміна вікон 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Встановлення нових ізольованих дверей 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endParaRPr lang="ru-RU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7170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ru-RU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Заходи з енергоефективності</a:t>
            </a:r>
          </a:p>
        </p:txBody>
      </p:sp>
      <p:sp>
        <p:nvSpPr>
          <p:cNvPr id="10" name="Shape 39"/>
          <p:cNvSpPr txBox="1">
            <a:spLocks/>
          </p:cNvSpPr>
          <p:nvPr/>
        </p:nvSpPr>
        <p:spPr>
          <a:xfrm>
            <a:off x="1055688" y="1133475"/>
            <a:ext cx="7339012" cy="720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Заходи для зовнішніх огороджувальних конструкцій будівель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Заходи для систем вентиляції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02" name="Текст 2"/>
          <p:cNvSpPr txBox="1">
            <a:spLocks/>
          </p:cNvSpPr>
          <p:nvPr/>
        </p:nvSpPr>
        <p:spPr bwMode="auto">
          <a:xfrm>
            <a:off x="0" y="2301875"/>
            <a:ext cx="8674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Встановлення автономних/децентралізованих систем вентиляції розглядається як ефективний захід для кухонь, пральних та туалетних кімнат:  </a:t>
            </a:r>
          </a:p>
          <a:p>
            <a:pPr marL="50800">
              <a:lnSpc>
                <a:spcPct val="90000"/>
              </a:lnSpc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ru-RU" sz="2000">
                <a:latin typeface="Calibri" pitchFamily="34" charset="0"/>
                <a:sym typeface="Calibri" pitchFamily="34" charset="0"/>
              </a:rPr>
              <a:t>Відновити або встановити нову систему припливної вентиляції з фільтруванням та нагріванням повітря, підключеним до системи опалення; </a:t>
            </a:r>
          </a:p>
          <a:p>
            <a:pPr marL="50800">
              <a:lnSpc>
                <a:spcPct val="90000"/>
              </a:lnSpc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ru-RU" sz="2000">
                <a:latin typeface="Calibri" pitchFamily="34" charset="0"/>
                <a:sym typeface="Calibri" pitchFamily="34" charset="0"/>
              </a:rPr>
              <a:t>Замінити старі, малоефективні витяжні вентилятори новими;</a:t>
            </a:r>
          </a:p>
          <a:p>
            <a:pPr marL="50800">
              <a:lnSpc>
                <a:spcPct val="90000"/>
              </a:lnSpc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ru-RU" sz="2000">
                <a:latin typeface="Calibri" pitchFamily="34" charset="0"/>
                <a:sym typeface="Calibri" pitchFamily="34" charset="0"/>
              </a:rPr>
              <a:t>Встановити автоматичні регулятори для окремого регулювання 					вентиляторів та вентиляційних систем; </a:t>
            </a:r>
          </a:p>
        </p:txBody>
      </p:sp>
      <p:sp>
        <p:nvSpPr>
          <p:cNvPr id="4" name="Shape 39"/>
          <p:cNvSpPr txBox="1">
            <a:spLocks/>
          </p:cNvSpPr>
          <p:nvPr/>
        </p:nvSpPr>
        <p:spPr>
          <a:xfrm>
            <a:off x="776288" y="919163"/>
            <a:ext cx="7339012" cy="14335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Відновлення існуючої системи вентиляції в кухнях, пральнях та інших приміщеннях спеціального призначення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04" name="Текст 2"/>
          <p:cNvSpPr txBox="1">
            <a:spLocks/>
          </p:cNvSpPr>
          <p:nvPr/>
        </p:nvSpPr>
        <p:spPr bwMode="auto">
          <a:xfrm>
            <a:off x="3163888" y="4813300"/>
            <a:ext cx="52435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ru-RU" sz="2000">
                <a:latin typeface="Calibri" pitchFamily="34" charset="0"/>
                <a:sym typeface="Calibri" pitchFamily="34" charset="0"/>
              </a:rPr>
              <a:t>Замінити застарілі витяжки-«парасольки» над кухонними печами на нові з нержавіючої сталі з функцією припливного/витяжного повітря, забезпеченими жироуловлювальними фільтрами;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Заходи для систем вентиляції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6626" name="Текст 2"/>
          <p:cNvSpPr txBox="1">
            <a:spLocks/>
          </p:cNvSpPr>
          <p:nvPr/>
        </p:nvSpPr>
        <p:spPr bwMode="auto">
          <a:xfrm>
            <a:off x="0" y="2473325"/>
            <a:ext cx="86741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ru-RU" sz="2000">
                <a:latin typeface="Calibri" pitchFamily="34" charset="0"/>
                <a:sym typeface="Calibri" pitchFamily="34" charset="0"/>
              </a:rPr>
              <a:t>Прочистити або повністю замінити повітряні канали та блоки розподілу повітря; </a:t>
            </a: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ru-RU" sz="2000">
                <a:latin typeface="Calibri" pitchFamily="34" charset="0"/>
                <a:sym typeface="Calibri" pitchFamily="34" charset="0"/>
              </a:rPr>
              <a:t>Встановлювати настінні вентилятори з регуляторами вологості повітря в туалетних приміщеннях, приміщеннях для прання та сушки; </a:t>
            </a: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ru-RU" sz="2000">
                <a:latin typeface="Calibri" pitchFamily="34" charset="0"/>
                <a:sym typeface="Calibri" pitchFamily="34" charset="0"/>
              </a:rPr>
              <a:t>У приміщеннях, в яких неможливо встановити вентиляційні канали, передбачити вентиляційні решітки або віконні, дверні або стінні аератори, щоб забезпечити можливість повітряного обміну через сусідні приміщення.</a:t>
            </a: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Char char="•"/>
            </a:pPr>
            <a:endParaRPr lang="ru-RU" sz="2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" name="Shape 39"/>
          <p:cNvSpPr txBox="1">
            <a:spLocks/>
          </p:cNvSpPr>
          <p:nvPr/>
        </p:nvSpPr>
        <p:spPr>
          <a:xfrm>
            <a:off x="776288" y="979488"/>
            <a:ext cx="7339012" cy="14795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Відновлення існуючої системи вентиляції в кухнях, пральнях та інших приміщеннях спеціального призначення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6628" name="Текст 2"/>
          <p:cNvSpPr txBox="1">
            <a:spLocks/>
          </p:cNvSpPr>
          <p:nvPr/>
        </p:nvSpPr>
        <p:spPr bwMode="auto">
          <a:xfrm>
            <a:off x="3805238" y="5191125"/>
            <a:ext cx="51117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ru-RU" sz="2000">
                <a:latin typeface="Calibri" pitchFamily="34" charset="0"/>
                <a:sym typeface="Calibri" pitchFamily="34" charset="0"/>
              </a:rPr>
              <a:t>У місцях постійної присутності дітей пропонується встановити автономні / децентралізовані системи вентиляції з рекуперацією тепла без встановлення повітряних каналів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Енергозбереження по заходах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50" name="Текст 2"/>
          <p:cNvSpPr txBox="1">
            <a:spLocks/>
          </p:cNvSpPr>
          <p:nvPr/>
        </p:nvSpPr>
        <p:spPr bwMode="auto">
          <a:xfrm>
            <a:off x="0" y="879475"/>
            <a:ext cx="8890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 algn="ctr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000">
                <a:latin typeface="Calibri" pitchFamily="34" charset="0"/>
                <a:sym typeface="Calibri" pitchFamily="34" charset="0"/>
              </a:rPr>
              <a:t>Заходи для проведення енергоефективного відновлення будівель, наведена в наступній таблиці.</a:t>
            </a:r>
          </a:p>
        </p:txBody>
      </p:sp>
      <p:sp>
        <p:nvSpPr>
          <p:cNvPr id="27651" name="Shape 40"/>
          <p:cNvSpPr>
            <a:spLocks noChangeArrowheads="1"/>
          </p:cNvSpPr>
          <p:nvPr/>
        </p:nvSpPr>
        <p:spPr bwMode="auto">
          <a:xfrm>
            <a:off x="0" y="4381500"/>
            <a:ext cx="3876675" cy="2476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pic>
        <p:nvPicPr>
          <p:cNvPr id="2765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0488" y="1473200"/>
            <a:ext cx="6551612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39"/>
          <p:cNvSpPr txBox="1">
            <a:spLocks noGrp="1"/>
          </p:cNvSpPr>
          <p:nvPr>
            <p:ph type="title"/>
          </p:nvPr>
        </p:nvSpPr>
        <p:spPr>
          <a:xfrm>
            <a:off x="1219200" y="238125"/>
            <a:ext cx="6751638" cy="641350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Верифікація об’емів виконання робіт з розбивко по лотах</a:t>
            </a:r>
            <a:endParaRPr lang="uk-UA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8675" name="Shape 40"/>
          <p:cNvSpPr>
            <a:spLocks noChangeArrowheads="1"/>
          </p:cNvSpPr>
          <p:nvPr/>
        </p:nvSpPr>
        <p:spPr bwMode="auto">
          <a:xfrm>
            <a:off x="0" y="4381500"/>
            <a:ext cx="3876675" cy="2476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pic>
        <p:nvPicPr>
          <p:cNvPr id="28676" name="Рисунок 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1733550"/>
            <a:ext cx="863441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Shape 39"/>
          <p:cNvSpPr txBox="1">
            <a:spLocks/>
          </p:cNvSpPr>
          <p:nvPr/>
        </p:nvSpPr>
        <p:spPr>
          <a:xfrm>
            <a:off x="1055688" y="1133475"/>
            <a:ext cx="7146925" cy="4254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Лот №1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39"/>
          <p:cNvSpPr txBox="1">
            <a:spLocks noGrp="1"/>
          </p:cNvSpPr>
          <p:nvPr>
            <p:ph type="title"/>
          </p:nvPr>
        </p:nvSpPr>
        <p:spPr>
          <a:xfrm>
            <a:off x="1219200" y="238125"/>
            <a:ext cx="6751638" cy="641350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Верифікація об’емів виконання робіт з розбивко по лотах</a:t>
            </a:r>
            <a:endParaRPr lang="uk-UA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0723" name="Shape 40"/>
          <p:cNvSpPr>
            <a:spLocks noChangeArrowheads="1"/>
          </p:cNvSpPr>
          <p:nvPr/>
        </p:nvSpPr>
        <p:spPr bwMode="auto">
          <a:xfrm>
            <a:off x="0" y="4381500"/>
            <a:ext cx="3876675" cy="2476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sp>
        <p:nvSpPr>
          <p:cNvPr id="92" name="Shape 39"/>
          <p:cNvSpPr txBox="1">
            <a:spLocks/>
          </p:cNvSpPr>
          <p:nvPr/>
        </p:nvSpPr>
        <p:spPr>
          <a:xfrm>
            <a:off x="1055688" y="1133475"/>
            <a:ext cx="7146925" cy="4254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Лот №2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30725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1677988"/>
            <a:ext cx="8550275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39"/>
          <p:cNvSpPr txBox="1">
            <a:spLocks noGrp="1"/>
          </p:cNvSpPr>
          <p:nvPr>
            <p:ph type="title"/>
          </p:nvPr>
        </p:nvSpPr>
        <p:spPr>
          <a:xfrm>
            <a:off x="1219200" y="238125"/>
            <a:ext cx="6751638" cy="641350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Верифікація об’емів виконання робіт з розбивко по лотах</a:t>
            </a:r>
            <a:endParaRPr lang="uk-UA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2771" name="Shape 40"/>
          <p:cNvSpPr>
            <a:spLocks noChangeArrowheads="1"/>
          </p:cNvSpPr>
          <p:nvPr/>
        </p:nvSpPr>
        <p:spPr bwMode="auto">
          <a:xfrm>
            <a:off x="0" y="4381500"/>
            <a:ext cx="3876675" cy="2476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sp>
        <p:nvSpPr>
          <p:cNvPr id="92" name="Shape 39"/>
          <p:cNvSpPr txBox="1">
            <a:spLocks/>
          </p:cNvSpPr>
          <p:nvPr/>
        </p:nvSpPr>
        <p:spPr>
          <a:xfrm>
            <a:off x="1055688" y="1133475"/>
            <a:ext cx="7146925" cy="4254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Лот №3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32773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665288"/>
            <a:ext cx="86995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39"/>
          <p:cNvSpPr txBox="1">
            <a:spLocks noGrp="1"/>
          </p:cNvSpPr>
          <p:nvPr>
            <p:ph type="title"/>
          </p:nvPr>
        </p:nvSpPr>
        <p:spPr>
          <a:xfrm>
            <a:off x="1219200" y="238125"/>
            <a:ext cx="6751638" cy="641350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Верифікація об’емів виконання робіт з розбивко по лотах</a:t>
            </a:r>
            <a:endParaRPr lang="uk-UA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4819" name="Shape 40"/>
          <p:cNvSpPr>
            <a:spLocks noChangeArrowheads="1"/>
          </p:cNvSpPr>
          <p:nvPr/>
        </p:nvSpPr>
        <p:spPr bwMode="auto">
          <a:xfrm>
            <a:off x="0" y="4381500"/>
            <a:ext cx="3876675" cy="2476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sp>
        <p:nvSpPr>
          <p:cNvPr id="92" name="Shape 39"/>
          <p:cNvSpPr txBox="1">
            <a:spLocks/>
          </p:cNvSpPr>
          <p:nvPr/>
        </p:nvSpPr>
        <p:spPr>
          <a:xfrm>
            <a:off x="1055688" y="1133475"/>
            <a:ext cx="7146925" cy="4254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Лот №4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34821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1692275"/>
            <a:ext cx="871537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39"/>
          <p:cNvSpPr txBox="1">
            <a:spLocks noGrp="1"/>
          </p:cNvSpPr>
          <p:nvPr>
            <p:ph type="title"/>
          </p:nvPr>
        </p:nvSpPr>
        <p:spPr>
          <a:xfrm>
            <a:off x="1219200" y="238125"/>
            <a:ext cx="6751638" cy="641350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Верифікація об’емів виконання робіт з розбивко по лотах</a:t>
            </a:r>
            <a:endParaRPr lang="uk-UA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6867" name="Shape 40"/>
          <p:cNvSpPr>
            <a:spLocks noChangeArrowheads="1"/>
          </p:cNvSpPr>
          <p:nvPr/>
        </p:nvSpPr>
        <p:spPr bwMode="auto">
          <a:xfrm>
            <a:off x="0" y="4381500"/>
            <a:ext cx="3876675" cy="2476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sp>
        <p:nvSpPr>
          <p:cNvPr id="92" name="Shape 39"/>
          <p:cNvSpPr txBox="1">
            <a:spLocks/>
          </p:cNvSpPr>
          <p:nvPr/>
        </p:nvSpPr>
        <p:spPr>
          <a:xfrm>
            <a:off x="1055688" y="1133475"/>
            <a:ext cx="7146925" cy="4254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Лот №5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36869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8" y="1665288"/>
            <a:ext cx="8724900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39"/>
          <p:cNvSpPr txBox="1">
            <a:spLocks noGrp="1"/>
          </p:cNvSpPr>
          <p:nvPr>
            <p:ph type="title"/>
          </p:nvPr>
        </p:nvSpPr>
        <p:spPr>
          <a:xfrm>
            <a:off x="1219200" y="238125"/>
            <a:ext cx="6751638" cy="641350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Верифікація об’емів виконання робіт з розбивко по лотах</a:t>
            </a:r>
            <a:endParaRPr lang="uk-UA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8915" name="Shape 40"/>
          <p:cNvSpPr>
            <a:spLocks noChangeArrowheads="1"/>
          </p:cNvSpPr>
          <p:nvPr/>
        </p:nvSpPr>
        <p:spPr bwMode="auto">
          <a:xfrm>
            <a:off x="0" y="4381500"/>
            <a:ext cx="3876675" cy="2476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sp>
        <p:nvSpPr>
          <p:cNvPr id="92" name="Shape 39"/>
          <p:cNvSpPr txBox="1">
            <a:spLocks/>
          </p:cNvSpPr>
          <p:nvPr/>
        </p:nvSpPr>
        <p:spPr>
          <a:xfrm>
            <a:off x="1055688" y="1133475"/>
            <a:ext cx="7146925" cy="4254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Лот №6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38917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1665288"/>
            <a:ext cx="8626475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245"/>
          <p:cNvSpPr txBox="1">
            <a:spLocks noChangeArrowheads="1"/>
          </p:cNvSpPr>
          <p:nvPr/>
        </p:nvSpPr>
        <p:spPr bwMode="auto">
          <a:xfrm>
            <a:off x="-36513" y="-947738"/>
            <a:ext cx="1841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sp>
        <p:nvSpPr>
          <p:cNvPr id="40963" name="Shape 246"/>
          <p:cNvSpPr txBox="1">
            <a:spLocks noChangeArrowheads="1"/>
          </p:cNvSpPr>
          <p:nvPr/>
        </p:nvSpPr>
        <p:spPr bwMode="auto">
          <a:xfrm>
            <a:off x="-36513" y="-347663"/>
            <a:ext cx="1841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sp>
        <p:nvSpPr>
          <p:cNvPr id="40964" name="Shape 247"/>
          <p:cNvSpPr txBox="1">
            <a:spLocks noChangeArrowheads="1"/>
          </p:cNvSpPr>
          <p:nvPr/>
        </p:nvSpPr>
        <p:spPr bwMode="auto">
          <a:xfrm>
            <a:off x="1525588" y="4621213"/>
            <a:ext cx="25876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  <a:buFont typeface="Arial" charset="0"/>
              <a:buNone/>
            </a:pPr>
            <a:endParaRPr lang="uk-UA" sz="1000"/>
          </a:p>
          <a:p>
            <a:pPr>
              <a:lnSpc>
                <a:spcPct val="90000"/>
              </a:lnSpc>
              <a:buClr>
                <a:srgbClr val="000000"/>
              </a:buClr>
              <a:buSzPts val="1000"/>
              <a:buFont typeface="Arial" charset="0"/>
              <a:buNone/>
            </a:pPr>
            <a:r>
              <a:rPr lang="en-US" sz="1000"/>
              <a:t> </a:t>
            </a:r>
            <a:r>
              <a:rPr lang="en-US" sz="800"/>
              <a:t> </a:t>
            </a:r>
            <a:endParaRPr lang="uk-UA"/>
          </a:p>
        </p:txBody>
      </p:sp>
      <p:sp>
        <p:nvSpPr>
          <p:cNvPr id="40965" name="Shape 248"/>
          <p:cNvSpPr txBox="1">
            <a:spLocks noChangeArrowheads="1"/>
          </p:cNvSpPr>
          <p:nvPr/>
        </p:nvSpPr>
        <p:spPr bwMode="auto">
          <a:xfrm>
            <a:off x="714375" y="4968875"/>
            <a:ext cx="180181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sp>
        <p:nvSpPr>
          <p:cNvPr id="40966" name="Shape 249"/>
          <p:cNvSpPr txBox="1">
            <a:spLocks noChangeArrowheads="1"/>
          </p:cNvSpPr>
          <p:nvPr/>
        </p:nvSpPr>
        <p:spPr bwMode="auto">
          <a:xfrm>
            <a:off x="3019425" y="4968875"/>
            <a:ext cx="273843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sp>
        <p:nvSpPr>
          <p:cNvPr id="40967" name="Shape 250"/>
          <p:cNvSpPr txBox="1">
            <a:spLocks noChangeArrowheads="1"/>
          </p:cNvSpPr>
          <p:nvPr/>
        </p:nvSpPr>
        <p:spPr bwMode="auto">
          <a:xfrm>
            <a:off x="-36513" y="-947738"/>
            <a:ext cx="1841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sp>
        <p:nvSpPr>
          <p:cNvPr id="40968" name="Shape 251"/>
          <p:cNvSpPr txBox="1">
            <a:spLocks noChangeArrowheads="1"/>
          </p:cNvSpPr>
          <p:nvPr/>
        </p:nvSpPr>
        <p:spPr bwMode="auto">
          <a:xfrm>
            <a:off x="-36513" y="-347663"/>
            <a:ext cx="1841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sp>
        <p:nvSpPr>
          <p:cNvPr id="40969" name="Shape 252"/>
          <p:cNvSpPr txBox="1">
            <a:spLocks noChangeArrowheads="1"/>
          </p:cNvSpPr>
          <p:nvPr/>
        </p:nvSpPr>
        <p:spPr bwMode="auto">
          <a:xfrm>
            <a:off x="1525588" y="4621213"/>
            <a:ext cx="25876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  <a:buFont typeface="Arial" charset="0"/>
              <a:buNone/>
            </a:pPr>
            <a:endParaRPr lang="uk-UA" sz="1000"/>
          </a:p>
          <a:p>
            <a:pPr>
              <a:lnSpc>
                <a:spcPct val="90000"/>
              </a:lnSpc>
              <a:buClr>
                <a:srgbClr val="000000"/>
              </a:buClr>
              <a:buSzPts val="1000"/>
              <a:buFont typeface="Arial" charset="0"/>
              <a:buNone/>
            </a:pPr>
            <a:r>
              <a:rPr lang="en-US" sz="1000"/>
              <a:t> </a:t>
            </a:r>
            <a:r>
              <a:rPr lang="en-US" sz="800"/>
              <a:t> </a:t>
            </a:r>
            <a:endParaRPr lang="uk-UA"/>
          </a:p>
        </p:txBody>
      </p:sp>
      <p:sp>
        <p:nvSpPr>
          <p:cNvPr id="40970" name="Shape 253"/>
          <p:cNvSpPr txBox="1">
            <a:spLocks noChangeArrowheads="1"/>
          </p:cNvSpPr>
          <p:nvPr/>
        </p:nvSpPr>
        <p:spPr bwMode="auto">
          <a:xfrm>
            <a:off x="714375" y="4895850"/>
            <a:ext cx="180181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sp>
        <p:nvSpPr>
          <p:cNvPr id="40971" name="Shape 254"/>
          <p:cNvSpPr txBox="1">
            <a:spLocks noChangeArrowheads="1"/>
          </p:cNvSpPr>
          <p:nvPr/>
        </p:nvSpPr>
        <p:spPr bwMode="auto">
          <a:xfrm>
            <a:off x="3019425" y="4895850"/>
            <a:ext cx="273843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 sz="1800"/>
          </a:p>
        </p:txBody>
      </p:sp>
      <p:sp>
        <p:nvSpPr>
          <p:cNvPr id="40972" name="Shape 255"/>
          <p:cNvSpPr txBox="1">
            <a:spLocks noChangeArrowheads="1"/>
          </p:cNvSpPr>
          <p:nvPr/>
        </p:nvSpPr>
        <p:spPr bwMode="auto">
          <a:xfrm>
            <a:off x="1258888" y="509588"/>
            <a:ext cx="72104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lnSpc>
                <a:spcPct val="90000"/>
              </a:lnSpc>
              <a:buClr>
                <a:srgbClr val="1D3C7A"/>
              </a:buClr>
              <a:buSzPts val="3200"/>
              <a:buFont typeface="Verdana" pitchFamily="34" charset="0"/>
              <a:buNone/>
            </a:pPr>
            <a:r>
              <a:rPr lang="en-US" sz="3200" b="1" i="1">
                <a:solidFill>
                  <a:srgbClr val="1D3C7A"/>
                </a:solidFill>
                <a:latin typeface="Verdana" pitchFamily="34" charset="0"/>
                <a:sym typeface="Verdana" pitchFamily="34" charset="0"/>
              </a:rPr>
              <a:t>Дякую за увагу!</a:t>
            </a:r>
            <a:endParaRPr lang="uk-UA" sz="3200" b="1" i="1">
              <a:solidFill>
                <a:srgbClr val="1D3C7A"/>
              </a:solidFill>
              <a:latin typeface="Verdana" pitchFamily="34" charset="0"/>
              <a:sym typeface="Verdana" pitchFamily="34" charset="0"/>
            </a:endParaRPr>
          </a:p>
          <a:p>
            <a:pPr algn="ctr">
              <a:lnSpc>
                <a:spcPct val="90000"/>
              </a:lnSpc>
              <a:buClr>
                <a:srgbClr val="1D3C7A"/>
              </a:buClr>
              <a:buSzPts val="3200"/>
              <a:buFont typeface="Verdana" pitchFamily="34" charset="0"/>
              <a:buNone/>
            </a:pPr>
            <a:endParaRPr lang="uk-UA" sz="3200" b="1" i="1">
              <a:solidFill>
                <a:srgbClr val="1D3C7A"/>
              </a:solidFill>
              <a:latin typeface="Verdana" pitchFamily="34" charset="0"/>
              <a:sym typeface="Verdana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1D3C7A"/>
              </a:buClr>
              <a:buSzPts val="3200"/>
              <a:buFont typeface="Verdana" pitchFamily="34" charset="0"/>
              <a:buNone/>
            </a:pPr>
            <a:r>
              <a:rPr lang="uk-UA" sz="3200" b="1" i="1">
                <a:solidFill>
                  <a:srgbClr val="1D3C7A"/>
                </a:solidFill>
                <a:latin typeface="Verdana" pitchFamily="34" charset="0"/>
                <a:sym typeface="Verdana" pitchFamily="34" charset="0"/>
              </a:rPr>
              <a:t>Діденко Андрій Петрович</a:t>
            </a:r>
            <a:endParaRPr lang="uk-UA"/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1D3C7A"/>
              </a:buClr>
              <a:buSzPts val="2000"/>
              <a:buFont typeface="Verdana" pitchFamily="34" charset="0"/>
              <a:buNone/>
            </a:pPr>
            <a:endParaRPr lang="uk-UA" sz="2000" b="1" i="1">
              <a:solidFill>
                <a:srgbClr val="1D3C7A"/>
              </a:solidFill>
              <a:latin typeface="Verdana" pitchFamily="34" charset="0"/>
              <a:sym typeface="Verdana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1D3C7A"/>
              </a:buClr>
              <a:buSzPts val="2000"/>
              <a:buFont typeface="Verdana" pitchFamily="34" charset="0"/>
              <a:buNone/>
            </a:pPr>
            <a:r>
              <a:rPr lang="uk-UA" sz="2000" b="1" i="1">
                <a:solidFill>
                  <a:srgbClr val="1D3C7A"/>
                </a:solidFill>
                <a:latin typeface="Verdana" pitchFamily="34" charset="0"/>
                <a:sym typeface="Verdana" pitchFamily="34" charset="0"/>
              </a:rPr>
              <a:t>Технічний директор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1D3C7A"/>
              </a:buClr>
              <a:buSzPts val="2000"/>
              <a:buFont typeface="Verdana" pitchFamily="34" charset="0"/>
              <a:buNone/>
            </a:pPr>
            <a:r>
              <a:rPr lang="uk-UA" sz="2000" b="1" i="1">
                <a:solidFill>
                  <a:srgbClr val="1D3C7A"/>
                </a:solidFill>
                <a:latin typeface="Verdana" pitchFamily="34" charset="0"/>
                <a:sym typeface="Verdana" pitchFamily="34" charset="0"/>
              </a:rPr>
              <a:t>Комунального Підприємства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1D3C7A"/>
              </a:buClr>
              <a:buSzPts val="2000"/>
              <a:buFont typeface="Verdana" pitchFamily="34" charset="0"/>
              <a:buNone/>
            </a:pPr>
            <a:r>
              <a:rPr lang="uk-UA" sz="2000" b="1" i="1">
                <a:solidFill>
                  <a:srgbClr val="1D3C7A"/>
                </a:solidFill>
                <a:latin typeface="Verdana" pitchFamily="34" charset="0"/>
                <a:sym typeface="Verdana" pitchFamily="34" charset="0"/>
              </a:rPr>
              <a:t>«</a:t>
            </a:r>
            <a:r>
              <a:rPr lang="en-US" sz="2000" b="1" i="1">
                <a:solidFill>
                  <a:srgbClr val="1D3C7A"/>
                </a:solidFill>
                <a:latin typeface="Verdana" pitchFamily="34" charset="0"/>
                <a:sym typeface="Verdana" pitchFamily="34" charset="0"/>
              </a:rPr>
              <a:t>Кременчуцьк</a:t>
            </a:r>
            <a:r>
              <a:rPr lang="uk-UA" sz="2000" b="1" i="1">
                <a:solidFill>
                  <a:srgbClr val="1D3C7A"/>
                </a:solidFill>
                <a:latin typeface="Verdana" pitchFamily="34" charset="0"/>
                <a:sym typeface="Verdana" pitchFamily="34" charset="0"/>
              </a:rPr>
              <a:t>а Муніципальна Енергосервісна Компанія»</a:t>
            </a:r>
            <a:r>
              <a:rPr lang="en-US" sz="2000" b="1" i="1">
                <a:solidFill>
                  <a:srgbClr val="1D3C7A"/>
                </a:solidFill>
                <a:latin typeface="Verdana" pitchFamily="34" charset="0"/>
                <a:sym typeface="Verdana" pitchFamily="34" charset="0"/>
              </a:rPr>
              <a:t> </a:t>
            </a:r>
            <a:endParaRPr lang="uk-UA" sz="2000" b="1">
              <a:solidFill>
                <a:srgbClr val="1D3C7A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1D3C7A"/>
              </a:buClr>
              <a:buSzPts val="2800"/>
              <a:buFont typeface="Calibri" pitchFamily="34" charset="0"/>
              <a:buNone/>
            </a:pPr>
            <a:r>
              <a:rPr lang="en-US" sz="2800" b="1" i="1">
                <a:solidFill>
                  <a:srgbClr val="1D3C7A"/>
                </a:solidFill>
                <a:latin typeface="Calibri" pitchFamily="34" charset="0"/>
                <a:sym typeface="Calibri" pitchFamily="34" charset="0"/>
              </a:rPr>
              <a:t>т.</a:t>
            </a:r>
            <a:r>
              <a:rPr lang="uk-UA" sz="2800" b="1" i="1">
                <a:solidFill>
                  <a:srgbClr val="1D3C7A"/>
                </a:solidFill>
                <a:latin typeface="Calibri" pitchFamily="34" charset="0"/>
                <a:sym typeface="Calibri" pitchFamily="34" charset="0"/>
              </a:rPr>
              <a:t>(</a:t>
            </a:r>
            <a:r>
              <a:rPr lang="en-US" sz="2800" b="1" i="1">
                <a:solidFill>
                  <a:srgbClr val="1D3C7A"/>
                </a:solidFill>
                <a:latin typeface="Calibri" pitchFamily="34" charset="0"/>
                <a:sym typeface="Calibri" pitchFamily="34" charset="0"/>
              </a:rPr>
              <a:t>0536) </a:t>
            </a:r>
            <a:r>
              <a:rPr lang="ru-RU" sz="2800" b="1" i="1">
                <a:solidFill>
                  <a:srgbClr val="1D3C7A"/>
                </a:solidFill>
                <a:latin typeface="Calibri" pitchFamily="34" charset="0"/>
                <a:sym typeface="Calibri" pitchFamily="34" charset="0"/>
              </a:rPr>
              <a:t>75 77 16</a:t>
            </a:r>
            <a:endParaRPr lang="uk-UA"/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1D3C7A"/>
              </a:buClr>
              <a:buSzPts val="2800"/>
              <a:buFont typeface="Calibri" pitchFamily="34" charset="0"/>
              <a:buNone/>
            </a:pPr>
            <a:r>
              <a:rPr lang="uk-UA" sz="2800" b="1" i="1">
                <a:solidFill>
                  <a:srgbClr val="1D3C7A"/>
                </a:solidFill>
                <a:latin typeface="Calibri" pitchFamily="34" charset="0"/>
                <a:sym typeface="Calibri" pitchFamily="34" charset="0"/>
              </a:rPr>
              <a:t>+380 98 205 69 90</a:t>
            </a:r>
            <a:endParaRPr lang="uk-UA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800" b="1"/>
              <a:t/>
            </a:r>
            <a:br>
              <a:rPr lang="en-US" sz="2800" b="1"/>
            </a:br>
            <a:r>
              <a:rPr lang="en-US" sz="2800" b="1"/>
              <a:t>kpkmek@ukr.net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600"/>
              <a:buFont typeface="Arial" charset="0"/>
              <a:buNone/>
            </a:pPr>
            <a:endParaRPr lang="uk-UA" sz="1600" b="1" i="1">
              <a:solidFill>
                <a:srgbClr val="1D3C7A"/>
              </a:solidFill>
              <a:latin typeface="Calibri" pitchFamily="34" charset="0"/>
              <a:sym typeface="Calibri" pitchFamily="34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uk-UA" sz="1600" b="1" i="1">
              <a:solidFill>
                <a:srgbClr val="1D3C7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Текст 2"/>
          <p:cNvSpPr txBox="1">
            <a:spLocks noGrp="1"/>
          </p:cNvSpPr>
          <p:nvPr>
            <p:ph type="body" idx="1"/>
          </p:nvPr>
        </p:nvSpPr>
        <p:spPr>
          <a:xfrm>
            <a:off x="762000" y="2374900"/>
            <a:ext cx="7785100" cy="2540000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Встановлення індивідуального теплового пункту з автоматичним управлінням 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Гідравлічне балансування опалювальної мережі  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Відновлення опалювальної мережі  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Встановлення нової системи опалювання  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endParaRPr lang="ru-RU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8194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ru-RU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Заходи з енергоефективності</a:t>
            </a:r>
          </a:p>
        </p:txBody>
      </p:sp>
      <p:sp>
        <p:nvSpPr>
          <p:cNvPr id="10" name="Shape 39"/>
          <p:cNvSpPr txBox="1">
            <a:spLocks/>
          </p:cNvSpPr>
          <p:nvPr/>
        </p:nvSpPr>
        <p:spPr>
          <a:xfrm>
            <a:off x="1055688" y="1133475"/>
            <a:ext cx="7339012" cy="720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Заходи для системи опалення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Текст 2"/>
          <p:cNvSpPr txBox="1">
            <a:spLocks noGrp="1"/>
          </p:cNvSpPr>
          <p:nvPr>
            <p:ph type="body" idx="1"/>
          </p:nvPr>
        </p:nvSpPr>
        <p:spPr>
          <a:xfrm>
            <a:off x="925513" y="2146300"/>
            <a:ext cx="7620000" cy="660400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Відновлення існуючої системи вентиляції</a:t>
            </a:r>
            <a:endParaRPr lang="ru-RU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9218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ru-RU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Заходи з енергоефективності</a:t>
            </a:r>
          </a:p>
        </p:txBody>
      </p:sp>
      <p:sp>
        <p:nvSpPr>
          <p:cNvPr id="10" name="Shape 39"/>
          <p:cNvSpPr txBox="1">
            <a:spLocks/>
          </p:cNvSpPr>
          <p:nvPr/>
        </p:nvSpPr>
        <p:spPr>
          <a:xfrm>
            <a:off x="925513" y="1082675"/>
            <a:ext cx="7339012" cy="720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Заходи для системи вентиляції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" name="Shape 39"/>
          <p:cNvSpPr txBox="1">
            <a:spLocks/>
          </p:cNvSpPr>
          <p:nvPr/>
        </p:nvSpPr>
        <p:spPr>
          <a:xfrm>
            <a:off x="925513" y="3343275"/>
            <a:ext cx="7339012" cy="720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  <a:defRPr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Заходи для зниження споживання електроенергії</a:t>
            </a:r>
            <a:endParaRPr lang="ru-RU" sz="400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9221" name="Текст 2"/>
          <p:cNvSpPr txBox="1">
            <a:spLocks/>
          </p:cNvSpPr>
          <p:nvPr/>
        </p:nvSpPr>
        <p:spPr bwMode="auto">
          <a:xfrm>
            <a:off x="2197100" y="4600575"/>
            <a:ext cx="63484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ru-RU" sz="2400">
                <a:latin typeface="Calibri" pitchFamily="34" charset="0"/>
                <a:sym typeface="Calibri" pitchFamily="34" charset="0"/>
              </a:rPr>
              <a:t>Заміна існуючого неефективного обладнання;</a:t>
            </a: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ru-RU" sz="2400">
                <a:latin typeface="Calibri" pitchFamily="34" charset="0"/>
                <a:sym typeface="Calibri" pitchFamily="34" charset="0"/>
              </a:rPr>
              <a:t>Заміна ламп розжарювання на світлодіодні лампи</a:t>
            </a: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Char char="•"/>
            </a:pPr>
            <a:endParaRPr lang="ru-RU" sz="2800"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Текст 2"/>
          <p:cNvSpPr txBox="1">
            <a:spLocks noGrp="1"/>
          </p:cNvSpPr>
          <p:nvPr>
            <p:ph type="body" idx="1"/>
          </p:nvPr>
        </p:nvSpPr>
        <p:spPr>
          <a:xfrm>
            <a:off x="949325" y="992188"/>
            <a:ext cx="7620000" cy="4087812"/>
          </a:xfrm>
        </p:spPr>
        <p:txBody>
          <a:bodyPr/>
          <a:lstStyle/>
          <a:p>
            <a:pPr marL="50800" indent="0"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Оскільки будинки були побудовані в радянські часи, коли раціональне використання енергоресурсів не було на порядку денному, теплові захисні властивості стін погані: в середньому коефіцієнт теплопередачі (величина U) становить 1,0 Вт/м</a:t>
            </a:r>
            <a:r>
              <a:rPr lang="ru-RU" baseline="30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2</a:t>
            </a:r>
            <a:r>
              <a:rPr lang="ru-RU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К. Поточні українські норми вимагають максимального значення U = 0,3 Вт/м</a:t>
            </a:r>
            <a:r>
              <a:rPr lang="ru-RU" baseline="30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2</a:t>
            </a:r>
            <a:r>
              <a:rPr lang="ru-RU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К для будівництва нових будинків або максимального U = 0,38 Вт/м</a:t>
            </a:r>
            <a:r>
              <a:rPr lang="ru-RU" baseline="30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2</a:t>
            </a:r>
            <a:r>
              <a:rPr lang="ru-RU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К для реновації існуючих будівель.</a:t>
            </a:r>
          </a:p>
        </p:txBody>
      </p:sp>
      <p:sp>
        <p:nvSpPr>
          <p:cNvPr id="10242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Теплоізоляція стін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Теплоізоляція стін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1266" name="Текст 2"/>
          <p:cNvSpPr txBox="1">
            <a:spLocks/>
          </p:cNvSpPr>
          <p:nvPr/>
        </p:nvSpPr>
        <p:spPr bwMode="auto">
          <a:xfrm>
            <a:off x="673100" y="1274763"/>
            <a:ext cx="259080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AutoNum type="arabicPeriod"/>
            </a:pPr>
            <a:r>
              <a:rPr lang="ru-RU" sz="1800">
                <a:latin typeface="Calibri" pitchFamily="34" charset="0"/>
                <a:sym typeface="Calibri" pitchFamily="34" charset="0"/>
              </a:rPr>
              <a:t>Мінеральна вата</a:t>
            </a: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AutoNum type="arabicPeriod"/>
            </a:pPr>
            <a:r>
              <a:rPr lang="ru-RU" sz="1800">
                <a:latin typeface="Calibri" pitchFamily="34" charset="0"/>
                <a:sym typeface="Calibri" pitchFamily="34" charset="0"/>
              </a:rPr>
              <a:t>Скляна сітка  </a:t>
            </a: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AutoNum type="arabicPeriod"/>
            </a:pPr>
            <a:r>
              <a:rPr lang="ru-RU" sz="1800">
                <a:latin typeface="Calibri" pitchFamily="34" charset="0"/>
                <a:sym typeface="Calibri" pitchFamily="34" charset="0"/>
              </a:rPr>
              <a:t>Грунтовий шар </a:t>
            </a: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AutoNum type="arabicPeriod"/>
            </a:pPr>
            <a:r>
              <a:rPr lang="ru-RU" sz="1800">
                <a:latin typeface="Calibri" pitchFamily="34" charset="0"/>
                <a:sym typeface="Calibri" pitchFamily="34" charset="0"/>
              </a:rPr>
              <a:t>Вирівнюючий шар  </a:t>
            </a: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AutoNum type="arabicPeriod"/>
            </a:pPr>
            <a:r>
              <a:rPr lang="ru-RU" sz="1800">
                <a:latin typeface="Calibri" pitchFamily="34" charset="0"/>
                <a:sym typeface="Calibri" pitchFamily="34" charset="0"/>
              </a:rPr>
              <a:t>Декоративний шар </a:t>
            </a: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AutoNum type="arabicPeriod"/>
            </a:pPr>
            <a:r>
              <a:rPr lang="ru-RU" sz="1800">
                <a:latin typeface="Calibri" pitchFamily="34" charset="0"/>
                <a:sym typeface="Calibri" pitchFamily="34" charset="0"/>
              </a:rPr>
              <a:t>Кольоровий шар  </a:t>
            </a: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AutoNum type="arabicPeriod"/>
            </a:pPr>
            <a:r>
              <a:rPr lang="ru-RU" sz="1800">
                <a:latin typeface="Calibri" pitchFamily="34" charset="0"/>
                <a:sym typeface="Calibri" pitchFamily="34" charset="0"/>
              </a:rPr>
              <a:t>Стальні анкерні кріплення </a:t>
            </a:r>
          </a:p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AutoNum type="arabicPeriod"/>
            </a:pPr>
            <a:r>
              <a:rPr lang="ru-RU" sz="1800">
                <a:latin typeface="Calibri" pitchFamily="34" charset="0"/>
                <a:sym typeface="Calibri" pitchFamily="34" charset="0"/>
              </a:rPr>
              <a:t>Зовнішня стіна  </a:t>
            </a:r>
          </a:p>
        </p:txBody>
      </p:sp>
      <p:pic>
        <p:nvPicPr>
          <p:cNvPr id="11267" name="Picture 6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700" y="1274763"/>
            <a:ext cx="51308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Теплоізоляція мансардного поверху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2290" name="Текст 2"/>
          <p:cNvSpPr txBox="1">
            <a:spLocks/>
          </p:cNvSpPr>
          <p:nvPr/>
        </p:nvSpPr>
        <p:spPr bwMode="auto">
          <a:xfrm>
            <a:off x="511175" y="1019175"/>
            <a:ext cx="81661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400">
                <a:latin typeface="Calibri" pitchFamily="34" charset="0"/>
                <a:sym typeface="Calibri" pitchFamily="34" charset="0"/>
              </a:rPr>
              <a:t>Більшість мансардних поверхів будівель не є теплоізольованими. У той же час деякі дахи будинків пошкоджені (наприклад, на гофрованій азбестовій покрівлі подекуди є тріщини, а між панелями даху є неущільнені місця), що призводить до повільного проникнення та просочування вологи на стелю горища. Фактично, значення коефіцієнту теплопередачі значно перевищує норму і має середнє значення U = 0,8 Вт/м</a:t>
            </a:r>
            <a:r>
              <a:rPr lang="ru-RU" sz="2400" baseline="30000">
                <a:latin typeface="Calibri" pitchFamily="34" charset="0"/>
                <a:sym typeface="Calibri" pitchFamily="34" charset="0"/>
              </a:rPr>
              <a:t>2</a:t>
            </a:r>
            <a:r>
              <a:rPr lang="ru-RU" sz="2400">
                <a:latin typeface="Calibri" pitchFamily="34" charset="0"/>
                <a:sym typeface="Calibri" pitchFamily="34" charset="0"/>
              </a:rPr>
              <a:t>К. Нинішні українські норми вимагають максимального коефіцієнта теплопередачі U = 0,2 Вт/м</a:t>
            </a:r>
            <a:r>
              <a:rPr lang="ru-RU" sz="2400" baseline="30000">
                <a:latin typeface="Calibri" pitchFamily="34" charset="0"/>
                <a:sym typeface="Calibri" pitchFamily="34" charset="0"/>
              </a:rPr>
              <a:t>2</a:t>
            </a:r>
            <a:r>
              <a:rPr lang="ru-RU" sz="2400">
                <a:latin typeface="Calibri" pitchFamily="34" charset="0"/>
                <a:sym typeface="Calibri" pitchFamily="34" charset="0"/>
              </a:rPr>
              <a:t>К для будівництва нових будинків та максимального значення U = 0,25 Вт/м</a:t>
            </a:r>
            <a:r>
              <a:rPr lang="ru-RU" sz="2400" baseline="30000">
                <a:latin typeface="Calibri" pitchFamily="34" charset="0"/>
                <a:sym typeface="Calibri" pitchFamily="34" charset="0"/>
              </a:rPr>
              <a:t>2</a:t>
            </a:r>
            <a:r>
              <a:rPr lang="ru-RU" sz="2400">
                <a:latin typeface="Calibri" pitchFamily="34" charset="0"/>
                <a:sym typeface="Calibri" pitchFamily="34" charset="0"/>
              </a:rPr>
              <a:t>К для реновації існуючих будівель.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Теплоізоляція мансардного поверху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314" name="Текст 2"/>
          <p:cNvSpPr txBox="1">
            <a:spLocks/>
          </p:cNvSpPr>
          <p:nvPr/>
        </p:nvSpPr>
        <p:spPr bwMode="auto">
          <a:xfrm>
            <a:off x="3887788" y="4237038"/>
            <a:ext cx="493553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400">
                <a:latin typeface="Calibri" pitchFamily="34" charset="0"/>
                <a:sym typeface="Calibri" pitchFamily="34" charset="0"/>
              </a:rPr>
              <a:t>Структура шарів:</a:t>
            </a:r>
          </a:p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400">
                <a:latin typeface="Calibri" pitchFamily="34" charset="0"/>
                <a:sym typeface="Calibri" pitchFamily="34" charset="0"/>
              </a:rPr>
              <a:t>1. Паронепроникний шар;</a:t>
            </a:r>
          </a:p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400">
                <a:latin typeface="Calibri" pitchFamily="34" charset="0"/>
                <a:sym typeface="Calibri" pitchFamily="34" charset="0"/>
              </a:rPr>
              <a:t>2. Додаткова дифузійна мембрана;</a:t>
            </a:r>
          </a:p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400">
                <a:latin typeface="Calibri" pitchFamily="34" charset="0"/>
                <a:sym typeface="Calibri" pitchFamily="34" charset="0"/>
              </a:rPr>
              <a:t>3. Мінеральна вата;</a:t>
            </a:r>
          </a:p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400">
                <a:latin typeface="Calibri" pitchFamily="34" charset="0"/>
                <a:sym typeface="Calibri" pitchFamily="34" charset="0"/>
              </a:rPr>
              <a:t>4. Парова плівка  </a:t>
            </a:r>
          </a:p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13315" name="Group 121627"/>
          <p:cNvGrpSpPr>
            <a:grpSpLocks/>
          </p:cNvGrpSpPr>
          <p:nvPr/>
        </p:nvGrpSpPr>
        <p:grpSpPr bwMode="auto">
          <a:xfrm>
            <a:off x="609600" y="1117600"/>
            <a:ext cx="8229600" cy="3305175"/>
            <a:chOff x="0" y="0"/>
            <a:chExt cx="4410710" cy="1687521"/>
          </a:xfrm>
        </p:grpSpPr>
        <p:pic>
          <p:nvPicPr>
            <p:cNvPr id="13316" name="Picture 635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539"/>
              <a:ext cx="2173605" cy="1598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7" name="Rectangle 6360"/>
            <p:cNvSpPr>
              <a:spLocks noChangeArrowheads="1"/>
            </p:cNvSpPr>
            <p:nvPr/>
          </p:nvSpPr>
          <p:spPr bwMode="auto">
            <a:xfrm>
              <a:off x="2174113" y="1497584"/>
              <a:ext cx="127276" cy="18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016125" indent="-6350">
                <a:lnSpc>
                  <a:spcPct val="107000"/>
                </a:lnSpc>
                <a:spcAft>
                  <a:spcPts val="800"/>
                </a:spcAft>
                <a:buClr>
                  <a:srgbClr val="000000"/>
                </a:buClr>
                <a:buFont typeface="Arial" charset="0"/>
                <a:buNone/>
              </a:pPr>
              <a:r>
                <a:rPr lang="ru-RU" sz="1100">
                  <a:latin typeface="Calibri" pitchFamily="34" charset="0"/>
                </a:rPr>
                <a:t>   </a:t>
              </a:r>
            </a:p>
          </p:txBody>
        </p:sp>
        <p:pic>
          <p:nvPicPr>
            <p:cNvPr id="13318" name="Picture 636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8220" y="0"/>
              <a:ext cx="2142490" cy="160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39"/>
          <p:cNvSpPr txBox="1">
            <a:spLocks/>
          </p:cNvSpPr>
          <p:nvPr/>
        </p:nvSpPr>
        <p:spPr bwMode="auto">
          <a:xfrm>
            <a:off x="1219200" y="238125"/>
            <a:ext cx="67516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800"/>
              <a:buFont typeface="Calibri" pitchFamily="34" charset="0"/>
              <a:buNone/>
            </a:pPr>
            <a:r>
              <a:rPr lang="uk-UA" sz="2800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Ізоляція стелі підвальних приміщень</a:t>
            </a:r>
            <a:endParaRPr lang="ru-RU" sz="2800" b="1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338" name="Текст 2"/>
          <p:cNvSpPr txBox="1">
            <a:spLocks/>
          </p:cNvSpPr>
          <p:nvPr/>
        </p:nvSpPr>
        <p:spPr bwMode="auto">
          <a:xfrm>
            <a:off x="509588" y="1057275"/>
            <a:ext cx="8228012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400">
                <a:latin typeface="Calibri" pitchFamily="34" charset="0"/>
                <a:sym typeface="Calibri" pitchFamily="34" charset="0"/>
              </a:rPr>
              <a:t>У будівлях з неопалюваним підвалом існуючі бетонні підвальні приміщення не теплоізольовані від навколишнього грунта, що призводить до середнього значення U = 0,6 Вт/м²K. Тому пропонується зробити теплоізоляцію підвальної стелі. Нинішні українські норми вимагають максимальний коефіцієнт передачі U = 0,2 Вт/м</a:t>
            </a:r>
            <a:r>
              <a:rPr lang="ru-RU" sz="2400" baseline="30000">
                <a:latin typeface="Calibri" pitchFamily="34" charset="0"/>
                <a:sym typeface="Calibri" pitchFamily="34" charset="0"/>
              </a:rPr>
              <a:t>2</a:t>
            </a:r>
            <a:r>
              <a:rPr lang="ru-RU" sz="2400">
                <a:latin typeface="Calibri" pitchFamily="34" charset="0"/>
                <a:sym typeface="Calibri" pitchFamily="34" charset="0"/>
              </a:rPr>
              <a:t>К при будівництві нових будинків та максимальне значення U = 0,27 Вт/м</a:t>
            </a:r>
            <a:r>
              <a:rPr lang="ru-RU" sz="2400" baseline="30000">
                <a:latin typeface="Calibri" pitchFamily="34" charset="0"/>
                <a:sym typeface="Calibri" pitchFamily="34" charset="0"/>
              </a:rPr>
              <a:t>2</a:t>
            </a:r>
            <a:r>
              <a:rPr lang="ru-RU" sz="2400">
                <a:latin typeface="Calibri" pitchFamily="34" charset="0"/>
                <a:sym typeface="Calibri" pitchFamily="34" charset="0"/>
              </a:rPr>
              <a:t>К для реновації існуючих будівель.</a:t>
            </a:r>
          </a:p>
        </p:txBody>
      </p:sp>
      <p:pic>
        <p:nvPicPr>
          <p:cNvPr id="14339" name="Picture 65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4100" y="4025900"/>
            <a:ext cx="3873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Текст 2"/>
          <p:cNvSpPr txBox="1">
            <a:spLocks/>
          </p:cNvSpPr>
          <p:nvPr/>
        </p:nvSpPr>
        <p:spPr bwMode="auto">
          <a:xfrm>
            <a:off x="2351088" y="4203700"/>
            <a:ext cx="25130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2400">
                <a:latin typeface="Calibri" pitchFamily="34" charset="0"/>
                <a:sym typeface="Calibri" pitchFamily="34" charset="0"/>
              </a:rPr>
              <a:t>Структура шарів:</a:t>
            </a:r>
          </a:p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AutoNum type="arabicPeriod"/>
            </a:pPr>
            <a:r>
              <a:rPr lang="ru-RU" sz="2400">
                <a:latin typeface="Calibri" pitchFamily="34" charset="0"/>
                <a:sym typeface="Calibri" pitchFamily="34" charset="0"/>
              </a:rPr>
              <a:t>Стеля;</a:t>
            </a:r>
          </a:p>
          <a:p>
            <a:pPr marL="50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 charset="0"/>
              <a:buAutoNum type="arabicPeriod"/>
            </a:pPr>
            <a:r>
              <a:rPr lang="ru-RU" sz="2400">
                <a:latin typeface="Calibri" pitchFamily="34" charset="0"/>
                <a:sym typeface="Calibri" pitchFamily="34" charset="0"/>
              </a:rPr>
              <a:t>Поліуретан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5B9BD5"/>
      </a:accent4>
      <a:accent5>
        <a:srgbClr val="ED7D31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1307</Words>
  <Application>Microsoft Office PowerPoint</Application>
  <PresentationFormat>Экран (4:3)</PresentationFormat>
  <Paragraphs>133</Paragraphs>
  <Slides>29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Шаблон оформлення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3" baseType="lpstr">
      <vt:lpstr>Arial</vt:lpstr>
      <vt:lpstr>Calibri</vt:lpstr>
      <vt:lpstr>Verdana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Верифікація об’емів виконання робіт з розбивко по лотах</vt:lpstr>
      <vt:lpstr>Верифікація об’емів виконання робіт з розбивко по лотах</vt:lpstr>
      <vt:lpstr>Верифікація об’емів виконання робіт з розбивко по лотах</vt:lpstr>
      <vt:lpstr>Верифікація об’емів виконання робіт з розбивко по лотах</vt:lpstr>
      <vt:lpstr>Верифікація об’емів виконання робіт з розбивко по лотах</vt:lpstr>
      <vt:lpstr>Верифікація об’емів виконання робіт з розбивко по лотах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Andrii Didenko</dc:creator>
  <cp:lastModifiedBy>ВЕтЕ2</cp:lastModifiedBy>
  <cp:revision>25</cp:revision>
  <dcterms:modified xsi:type="dcterms:W3CDTF">2018-06-06T05:51:39Z</dcterms:modified>
</cp:coreProperties>
</file>